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21"/>
  </p:notesMasterIdLst>
  <p:sldIdLst>
    <p:sldId id="302" r:id="rId2"/>
    <p:sldId id="298" r:id="rId3"/>
    <p:sldId id="284" r:id="rId4"/>
    <p:sldId id="292" r:id="rId5"/>
    <p:sldId id="297" r:id="rId6"/>
    <p:sldId id="293" r:id="rId7"/>
    <p:sldId id="299" r:id="rId8"/>
    <p:sldId id="300" r:id="rId9"/>
    <p:sldId id="301" r:id="rId10"/>
    <p:sldId id="303" r:id="rId11"/>
    <p:sldId id="304" r:id="rId12"/>
    <p:sldId id="305" r:id="rId13"/>
    <p:sldId id="306" r:id="rId14"/>
    <p:sldId id="307" r:id="rId15"/>
    <p:sldId id="309" r:id="rId16"/>
    <p:sldId id="289" r:id="rId17"/>
    <p:sldId id="290" r:id="rId18"/>
    <p:sldId id="291" r:id="rId19"/>
    <p:sldId id="286" r:id="rId20"/>
  </p:sldIdLst>
  <p:sldSz cx="9144000" cy="6858000" type="screen4x3"/>
  <p:notesSz cx="7023100" cy="9309100"/>
  <p:embeddedFontLst>
    <p:embeddedFont>
      <p:font typeface="Calibri" panose="020F0502020204030204" pitchFamily="34" charset="0"/>
      <p:regular r:id="rId22"/>
      <p:bold r:id="rId23"/>
      <p:italic r:id="rId24"/>
      <p:boldItalic r:id="rId25"/>
    </p:embeddedFont>
    <p:embeddedFont>
      <p:font typeface="Questrial" panose="020B0604020202020204"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043DC4A6-FAE8-415C-9695-D18B950AFF61}">
          <p14:sldIdLst>
            <p14:sldId id="302"/>
            <p14:sldId id="298"/>
            <p14:sldId id="284"/>
            <p14:sldId id="292"/>
            <p14:sldId id="297"/>
            <p14:sldId id="293"/>
            <p14:sldId id="299"/>
            <p14:sldId id="300"/>
            <p14:sldId id="301"/>
            <p14:sldId id="303"/>
            <p14:sldId id="304"/>
            <p14:sldId id="305"/>
            <p14:sldId id="306"/>
            <p14:sldId id="307"/>
            <p14:sldId id="309"/>
            <p14:sldId id="289"/>
            <p14:sldId id="290"/>
            <p14:sldId id="291"/>
            <p14:sldId id="28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5" roundtripDataSignature="AMtx7mhvotKaSlVsln7BZjfSkEGGC7Ob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401"/>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870" autoAdjust="0"/>
  </p:normalViewPr>
  <p:slideViewPr>
    <p:cSldViewPr snapToGrid="0">
      <p:cViewPr varScale="1">
        <p:scale>
          <a:sx n="73" d="100"/>
          <a:sy n="73" d="100"/>
        </p:scale>
        <p:origin x="136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6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6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6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di Zimmer" userId="67f2869eb81a3eb6" providerId="LiveId" clId="{BA6E839F-FEEF-445E-9C3A-5B3BB7536DE1}"/>
    <pc:docChg chg="custSel delSld modSld delMainMaster modSection">
      <pc:chgData name="Wendi Zimmer" userId="67f2869eb81a3eb6" providerId="LiveId" clId="{BA6E839F-FEEF-445E-9C3A-5B3BB7536DE1}" dt="2021-10-11T07:13:54.469" v="48" actId="47"/>
      <pc:docMkLst>
        <pc:docMk/>
      </pc:docMkLst>
      <pc:sldChg chg="del">
        <pc:chgData name="Wendi Zimmer" userId="67f2869eb81a3eb6" providerId="LiveId" clId="{BA6E839F-FEEF-445E-9C3A-5B3BB7536DE1}" dt="2021-10-11T07:11:51.298" v="0" actId="47"/>
        <pc:sldMkLst>
          <pc:docMk/>
          <pc:sldMk cId="0" sldId="256"/>
        </pc:sldMkLst>
      </pc:sldChg>
      <pc:sldChg chg="del">
        <pc:chgData name="Wendi Zimmer" userId="67f2869eb81a3eb6" providerId="LiveId" clId="{BA6E839F-FEEF-445E-9C3A-5B3BB7536DE1}" dt="2021-10-11T07:11:51.804" v="1" actId="47"/>
        <pc:sldMkLst>
          <pc:docMk/>
          <pc:sldMk cId="0" sldId="257"/>
        </pc:sldMkLst>
      </pc:sldChg>
      <pc:sldChg chg="del">
        <pc:chgData name="Wendi Zimmer" userId="67f2869eb81a3eb6" providerId="LiveId" clId="{BA6E839F-FEEF-445E-9C3A-5B3BB7536DE1}" dt="2021-10-11T07:11:52.877" v="3" actId="47"/>
        <pc:sldMkLst>
          <pc:docMk/>
          <pc:sldMk cId="0" sldId="258"/>
        </pc:sldMkLst>
      </pc:sldChg>
      <pc:sldChg chg="del">
        <pc:chgData name="Wendi Zimmer" userId="67f2869eb81a3eb6" providerId="LiveId" clId="{BA6E839F-FEEF-445E-9C3A-5B3BB7536DE1}" dt="2021-10-11T07:11:53.711" v="4" actId="47"/>
        <pc:sldMkLst>
          <pc:docMk/>
          <pc:sldMk cId="0" sldId="259"/>
        </pc:sldMkLst>
      </pc:sldChg>
      <pc:sldChg chg="del">
        <pc:chgData name="Wendi Zimmer" userId="67f2869eb81a3eb6" providerId="LiveId" clId="{BA6E839F-FEEF-445E-9C3A-5B3BB7536DE1}" dt="2021-10-11T07:11:54.314" v="5" actId="47"/>
        <pc:sldMkLst>
          <pc:docMk/>
          <pc:sldMk cId="0" sldId="260"/>
        </pc:sldMkLst>
      </pc:sldChg>
      <pc:sldChg chg="del">
        <pc:chgData name="Wendi Zimmer" userId="67f2869eb81a3eb6" providerId="LiveId" clId="{BA6E839F-FEEF-445E-9C3A-5B3BB7536DE1}" dt="2021-10-11T07:11:54.869" v="6" actId="47"/>
        <pc:sldMkLst>
          <pc:docMk/>
          <pc:sldMk cId="0" sldId="261"/>
        </pc:sldMkLst>
      </pc:sldChg>
      <pc:sldChg chg="del">
        <pc:chgData name="Wendi Zimmer" userId="67f2869eb81a3eb6" providerId="LiveId" clId="{BA6E839F-FEEF-445E-9C3A-5B3BB7536DE1}" dt="2021-10-11T07:11:55.490" v="7" actId="47"/>
        <pc:sldMkLst>
          <pc:docMk/>
          <pc:sldMk cId="0" sldId="262"/>
        </pc:sldMkLst>
      </pc:sldChg>
      <pc:sldChg chg="del">
        <pc:chgData name="Wendi Zimmer" userId="67f2869eb81a3eb6" providerId="LiveId" clId="{BA6E839F-FEEF-445E-9C3A-5B3BB7536DE1}" dt="2021-10-11T07:11:56.285" v="8" actId="47"/>
        <pc:sldMkLst>
          <pc:docMk/>
          <pc:sldMk cId="0" sldId="265"/>
        </pc:sldMkLst>
      </pc:sldChg>
      <pc:sldChg chg="del">
        <pc:chgData name="Wendi Zimmer" userId="67f2869eb81a3eb6" providerId="LiveId" clId="{BA6E839F-FEEF-445E-9C3A-5B3BB7536DE1}" dt="2021-10-11T07:11:56.651" v="9" actId="47"/>
        <pc:sldMkLst>
          <pc:docMk/>
          <pc:sldMk cId="0" sldId="266"/>
        </pc:sldMkLst>
      </pc:sldChg>
      <pc:sldChg chg="del">
        <pc:chgData name="Wendi Zimmer" userId="67f2869eb81a3eb6" providerId="LiveId" clId="{BA6E839F-FEEF-445E-9C3A-5B3BB7536DE1}" dt="2021-10-11T07:11:56.831" v="10" actId="47"/>
        <pc:sldMkLst>
          <pc:docMk/>
          <pc:sldMk cId="0" sldId="267"/>
        </pc:sldMkLst>
      </pc:sldChg>
      <pc:sldChg chg="del">
        <pc:chgData name="Wendi Zimmer" userId="67f2869eb81a3eb6" providerId="LiveId" clId="{BA6E839F-FEEF-445E-9C3A-5B3BB7536DE1}" dt="2021-10-11T07:11:56.953" v="11" actId="47"/>
        <pc:sldMkLst>
          <pc:docMk/>
          <pc:sldMk cId="0" sldId="268"/>
        </pc:sldMkLst>
      </pc:sldChg>
      <pc:sldChg chg="del">
        <pc:chgData name="Wendi Zimmer" userId="67f2869eb81a3eb6" providerId="LiveId" clId="{BA6E839F-FEEF-445E-9C3A-5B3BB7536DE1}" dt="2021-10-11T07:11:57.295" v="12" actId="47"/>
        <pc:sldMkLst>
          <pc:docMk/>
          <pc:sldMk cId="0" sldId="269"/>
        </pc:sldMkLst>
      </pc:sldChg>
      <pc:sldChg chg="del">
        <pc:chgData name="Wendi Zimmer" userId="67f2869eb81a3eb6" providerId="LiveId" clId="{BA6E839F-FEEF-445E-9C3A-5B3BB7536DE1}" dt="2021-10-11T07:11:57.525" v="13" actId="47"/>
        <pc:sldMkLst>
          <pc:docMk/>
          <pc:sldMk cId="0" sldId="275"/>
        </pc:sldMkLst>
      </pc:sldChg>
      <pc:sldChg chg="del">
        <pc:chgData name="Wendi Zimmer" userId="67f2869eb81a3eb6" providerId="LiveId" clId="{BA6E839F-FEEF-445E-9C3A-5B3BB7536DE1}" dt="2021-10-11T07:11:57.714" v="14" actId="47"/>
        <pc:sldMkLst>
          <pc:docMk/>
          <pc:sldMk cId="0" sldId="276"/>
        </pc:sldMkLst>
      </pc:sldChg>
      <pc:sldChg chg="del">
        <pc:chgData name="Wendi Zimmer" userId="67f2869eb81a3eb6" providerId="LiveId" clId="{BA6E839F-FEEF-445E-9C3A-5B3BB7536DE1}" dt="2021-10-11T07:11:57.930" v="15" actId="47"/>
        <pc:sldMkLst>
          <pc:docMk/>
          <pc:sldMk cId="0" sldId="277"/>
        </pc:sldMkLst>
      </pc:sldChg>
      <pc:sldChg chg="del">
        <pc:chgData name="Wendi Zimmer" userId="67f2869eb81a3eb6" providerId="LiveId" clId="{BA6E839F-FEEF-445E-9C3A-5B3BB7536DE1}" dt="2021-10-11T07:11:58.027" v="16" actId="47"/>
        <pc:sldMkLst>
          <pc:docMk/>
          <pc:sldMk cId="0" sldId="278"/>
        </pc:sldMkLst>
      </pc:sldChg>
      <pc:sldChg chg="del">
        <pc:chgData name="Wendi Zimmer" userId="67f2869eb81a3eb6" providerId="LiveId" clId="{BA6E839F-FEEF-445E-9C3A-5B3BB7536DE1}" dt="2021-10-11T07:11:58.324" v="17" actId="47"/>
        <pc:sldMkLst>
          <pc:docMk/>
          <pc:sldMk cId="0" sldId="279"/>
        </pc:sldMkLst>
      </pc:sldChg>
      <pc:sldChg chg="del">
        <pc:chgData name="Wendi Zimmer" userId="67f2869eb81a3eb6" providerId="LiveId" clId="{BA6E839F-FEEF-445E-9C3A-5B3BB7536DE1}" dt="2021-10-11T07:11:58.769" v="19" actId="47"/>
        <pc:sldMkLst>
          <pc:docMk/>
          <pc:sldMk cId="0" sldId="280"/>
        </pc:sldMkLst>
      </pc:sldChg>
      <pc:sldChg chg="del">
        <pc:chgData name="Wendi Zimmer" userId="67f2869eb81a3eb6" providerId="LiveId" clId="{BA6E839F-FEEF-445E-9C3A-5B3BB7536DE1}" dt="2021-10-11T07:11:58.570" v="18" actId="47"/>
        <pc:sldMkLst>
          <pc:docMk/>
          <pc:sldMk cId="0" sldId="282"/>
        </pc:sldMkLst>
      </pc:sldChg>
      <pc:sldChg chg="modNotesTx">
        <pc:chgData name="Wendi Zimmer" userId="67f2869eb81a3eb6" providerId="LiveId" clId="{BA6E839F-FEEF-445E-9C3A-5B3BB7536DE1}" dt="2021-10-11T07:13:01.896" v="33" actId="20577"/>
        <pc:sldMkLst>
          <pc:docMk/>
          <pc:sldMk cId="0" sldId="284"/>
        </pc:sldMkLst>
      </pc:sldChg>
      <pc:sldChg chg="del">
        <pc:chgData name="Wendi Zimmer" userId="67f2869eb81a3eb6" providerId="LiveId" clId="{BA6E839F-FEEF-445E-9C3A-5B3BB7536DE1}" dt="2021-10-11T07:12:26.924" v="21" actId="47"/>
        <pc:sldMkLst>
          <pc:docMk/>
          <pc:sldMk cId="0" sldId="285"/>
        </pc:sldMkLst>
      </pc:sldChg>
      <pc:sldChg chg="modNotesTx">
        <pc:chgData name="Wendi Zimmer" userId="67f2869eb81a3eb6" providerId="LiveId" clId="{BA6E839F-FEEF-445E-9C3A-5B3BB7536DE1}" dt="2021-10-11T07:13:51.720" v="46" actId="6549"/>
        <pc:sldMkLst>
          <pc:docMk/>
          <pc:sldMk cId="0" sldId="286"/>
        </pc:sldMkLst>
      </pc:sldChg>
      <pc:sldChg chg="del">
        <pc:chgData name="Wendi Zimmer" userId="67f2869eb81a3eb6" providerId="LiveId" clId="{BA6E839F-FEEF-445E-9C3A-5B3BB7536DE1}" dt="2021-10-11T07:13:54.469" v="48" actId="47"/>
        <pc:sldMkLst>
          <pc:docMk/>
          <pc:sldMk cId="0" sldId="287"/>
        </pc:sldMkLst>
      </pc:sldChg>
      <pc:sldChg chg="del">
        <pc:chgData name="Wendi Zimmer" userId="67f2869eb81a3eb6" providerId="LiveId" clId="{BA6E839F-FEEF-445E-9C3A-5B3BB7536DE1}" dt="2021-10-11T07:12:29.989" v="22" actId="47"/>
        <pc:sldMkLst>
          <pc:docMk/>
          <pc:sldMk cId="3298611601" sldId="288"/>
        </pc:sldMkLst>
      </pc:sldChg>
      <pc:sldChg chg="modNotesTx">
        <pc:chgData name="Wendi Zimmer" userId="67f2869eb81a3eb6" providerId="LiveId" clId="{BA6E839F-FEEF-445E-9C3A-5B3BB7536DE1}" dt="2021-10-11T07:13:35.724" v="42" actId="6549"/>
        <pc:sldMkLst>
          <pc:docMk/>
          <pc:sldMk cId="2331837397" sldId="289"/>
        </pc:sldMkLst>
      </pc:sldChg>
      <pc:sldChg chg="modNotesTx">
        <pc:chgData name="Wendi Zimmer" userId="67f2869eb81a3eb6" providerId="LiveId" clId="{BA6E839F-FEEF-445E-9C3A-5B3BB7536DE1}" dt="2021-10-11T07:13:44.048" v="45" actId="6549"/>
        <pc:sldMkLst>
          <pc:docMk/>
          <pc:sldMk cId="4267053784" sldId="290"/>
        </pc:sldMkLst>
      </pc:sldChg>
      <pc:sldChg chg="modNotesTx">
        <pc:chgData name="Wendi Zimmer" userId="67f2869eb81a3eb6" providerId="LiveId" clId="{BA6E839F-FEEF-445E-9C3A-5B3BB7536DE1}" dt="2021-10-11T07:12:44.009" v="24" actId="6549"/>
        <pc:sldMkLst>
          <pc:docMk/>
          <pc:sldMk cId="2332606715" sldId="291"/>
        </pc:sldMkLst>
      </pc:sldChg>
      <pc:sldChg chg="modNotesTx">
        <pc:chgData name="Wendi Zimmer" userId="67f2869eb81a3eb6" providerId="LiveId" clId="{BA6E839F-FEEF-445E-9C3A-5B3BB7536DE1}" dt="2021-10-11T07:13:06.028" v="34" actId="6549"/>
        <pc:sldMkLst>
          <pc:docMk/>
          <pc:sldMk cId="3928516243" sldId="292"/>
        </pc:sldMkLst>
      </pc:sldChg>
      <pc:sldChg chg="modNotesTx">
        <pc:chgData name="Wendi Zimmer" userId="67f2869eb81a3eb6" providerId="LiveId" clId="{BA6E839F-FEEF-445E-9C3A-5B3BB7536DE1}" dt="2021-10-11T07:13:10.626" v="36" actId="6549"/>
        <pc:sldMkLst>
          <pc:docMk/>
          <pc:sldMk cId="190349159" sldId="293"/>
        </pc:sldMkLst>
      </pc:sldChg>
      <pc:sldChg chg="del">
        <pc:chgData name="Wendi Zimmer" userId="67f2869eb81a3eb6" providerId="LiveId" clId="{BA6E839F-FEEF-445E-9C3A-5B3BB7536DE1}" dt="2021-10-11T07:12:00.997" v="20" actId="47"/>
        <pc:sldMkLst>
          <pc:docMk/>
          <pc:sldMk cId="2714813029" sldId="294"/>
        </pc:sldMkLst>
      </pc:sldChg>
      <pc:sldChg chg="modNotesTx">
        <pc:chgData name="Wendi Zimmer" userId="67f2869eb81a3eb6" providerId="LiveId" clId="{BA6E839F-FEEF-445E-9C3A-5B3BB7536DE1}" dt="2021-10-11T07:13:08.300" v="35" actId="6549"/>
        <pc:sldMkLst>
          <pc:docMk/>
          <pc:sldMk cId="1770841849" sldId="297"/>
        </pc:sldMkLst>
      </pc:sldChg>
      <pc:sldChg chg="modNotesTx">
        <pc:chgData name="Wendi Zimmer" userId="67f2869eb81a3eb6" providerId="LiveId" clId="{BA6E839F-FEEF-445E-9C3A-5B3BB7536DE1}" dt="2021-10-11T07:12:50.844" v="26" actId="6549"/>
        <pc:sldMkLst>
          <pc:docMk/>
          <pc:sldMk cId="961135447" sldId="298"/>
        </pc:sldMkLst>
      </pc:sldChg>
      <pc:sldChg chg="modNotesTx">
        <pc:chgData name="Wendi Zimmer" userId="67f2869eb81a3eb6" providerId="LiveId" clId="{BA6E839F-FEEF-445E-9C3A-5B3BB7536DE1}" dt="2021-10-11T07:13:13.859" v="37" actId="6549"/>
        <pc:sldMkLst>
          <pc:docMk/>
          <pc:sldMk cId="2375457941" sldId="299"/>
        </pc:sldMkLst>
      </pc:sldChg>
      <pc:sldChg chg="modNotesTx">
        <pc:chgData name="Wendi Zimmer" userId="67f2869eb81a3eb6" providerId="LiveId" clId="{BA6E839F-FEEF-445E-9C3A-5B3BB7536DE1}" dt="2021-10-11T07:13:15.595" v="38" actId="6549"/>
        <pc:sldMkLst>
          <pc:docMk/>
          <pc:sldMk cId="2808372630" sldId="300"/>
        </pc:sldMkLst>
      </pc:sldChg>
      <pc:sldChg chg="modNotesTx">
        <pc:chgData name="Wendi Zimmer" userId="67f2869eb81a3eb6" providerId="LiveId" clId="{BA6E839F-FEEF-445E-9C3A-5B3BB7536DE1}" dt="2021-10-11T07:13:17.905" v="39" actId="6549"/>
        <pc:sldMkLst>
          <pc:docMk/>
          <pc:sldMk cId="1316717745" sldId="301"/>
        </pc:sldMkLst>
      </pc:sldChg>
      <pc:sldChg chg="modNotesTx">
        <pc:chgData name="Wendi Zimmer" userId="67f2869eb81a3eb6" providerId="LiveId" clId="{BA6E839F-FEEF-445E-9C3A-5B3BB7536DE1}" dt="2021-10-11T07:12:48.533" v="25" actId="6549"/>
        <pc:sldMkLst>
          <pc:docMk/>
          <pc:sldMk cId="419799175" sldId="302"/>
        </pc:sldMkLst>
      </pc:sldChg>
      <pc:sldChg chg="delSp mod modNotesTx">
        <pc:chgData name="Wendi Zimmer" userId="67f2869eb81a3eb6" providerId="LiveId" clId="{BA6E839F-FEEF-445E-9C3A-5B3BB7536DE1}" dt="2021-10-11T07:13:31.170" v="41" actId="478"/>
        <pc:sldMkLst>
          <pc:docMk/>
          <pc:sldMk cId="2521659299" sldId="307"/>
        </pc:sldMkLst>
        <pc:spChg chg="del">
          <ac:chgData name="Wendi Zimmer" userId="67f2869eb81a3eb6" providerId="LiveId" clId="{BA6E839F-FEEF-445E-9C3A-5B3BB7536DE1}" dt="2021-10-11T07:13:31.170" v="41" actId="478"/>
          <ac:spMkLst>
            <pc:docMk/>
            <pc:sldMk cId="2521659299" sldId="307"/>
            <ac:spMk id="3" creationId="{DE1F2B9A-0207-436F-A72C-F61B027B8F00}"/>
          </ac:spMkLst>
        </pc:spChg>
      </pc:sldChg>
      <pc:sldChg chg="del">
        <pc:chgData name="Wendi Zimmer" userId="67f2869eb81a3eb6" providerId="LiveId" clId="{BA6E839F-FEEF-445E-9C3A-5B3BB7536DE1}" dt="2021-10-11T07:11:52.359" v="2" actId="47"/>
        <pc:sldMkLst>
          <pc:docMk/>
          <pc:sldMk cId="4065822065" sldId="310"/>
        </pc:sldMkLst>
      </pc:sldChg>
      <pc:sldChg chg="del">
        <pc:chgData name="Wendi Zimmer" userId="67f2869eb81a3eb6" providerId="LiveId" clId="{BA6E839F-FEEF-445E-9C3A-5B3BB7536DE1}" dt="2021-10-11T07:13:52.740" v="47" actId="47"/>
        <pc:sldMkLst>
          <pc:docMk/>
          <pc:sldMk cId="2013819342" sldId="311"/>
        </pc:sldMkLst>
      </pc:sldChg>
      <pc:sldMasterChg chg="del delSldLayout">
        <pc:chgData name="Wendi Zimmer" userId="67f2869eb81a3eb6" providerId="LiveId" clId="{BA6E839F-FEEF-445E-9C3A-5B3BB7536DE1}" dt="2021-10-11T07:13:54.469" v="48" actId="47"/>
        <pc:sldMasterMkLst>
          <pc:docMk/>
          <pc:sldMasterMk cId="0" sldId="2147483648"/>
        </pc:sldMasterMkLst>
        <pc:sldLayoutChg chg="del">
          <pc:chgData name="Wendi Zimmer" userId="67f2869eb81a3eb6" providerId="LiveId" clId="{BA6E839F-FEEF-445E-9C3A-5B3BB7536DE1}" dt="2021-10-11T07:13:54.469" v="48" actId="47"/>
          <pc:sldLayoutMkLst>
            <pc:docMk/>
            <pc:sldMasterMk cId="0" sldId="2147483648"/>
            <pc:sldLayoutMk cId="0" sldId="2147483649"/>
          </pc:sldLayoutMkLst>
        </pc:sldLayoutChg>
        <pc:sldLayoutChg chg="del">
          <pc:chgData name="Wendi Zimmer" userId="67f2869eb81a3eb6" providerId="LiveId" clId="{BA6E839F-FEEF-445E-9C3A-5B3BB7536DE1}" dt="2021-10-11T07:11:51.804" v="1" actId="47"/>
          <pc:sldLayoutMkLst>
            <pc:docMk/>
            <pc:sldMasterMk cId="0" sldId="2147483648"/>
            <pc:sldLayoutMk cId="0" sldId="2147483650"/>
          </pc:sldLayoutMkLst>
        </pc:sldLayoutChg>
        <pc:sldLayoutChg chg="del">
          <pc:chgData name="Wendi Zimmer" userId="67f2869eb81a3eb6" providerId="LiveId" clId="{BA6E839F-FEEF-445E-9C3A-5B3BB7536DE1}" dt="2021-10-11T07:13:54.469" v="48" actId="47"/>
          <pc:sldLayoutMkLst>
            <pc:docMk/>
            <pc:sldMasterMk cId="0" sldId="2147483648"/>
            <pc:sldLayoutMk cId="0" sldId="2147483651"/>
          </pc:sldLayoutMkLst>
        </pc:sldLayoutChg>
        <pc:sldLayoutChg chg="del">
          <pc:chgData name="Wendi Zimmer" userId="67f2869eb81a3eb6" providerId="LiveId" clId="{BA6E839F-FEEF-445E-9C3A-5B3BB7536DE1}" dt="2021-10-11T07:13:54.469" v="48" actId="47"/>
          <pc:sldLayoutMkLst>
            <pc:docMk/>
            <pc:sldMasterMk cId="0" sldId="2147483648"/>
            <pc:sldLayoutMk cId="0" sldId="2147483652"/>
          </pc:sldLayoutMkLst>
        </pc:sldLayoutChg>
        <pc:sldLayoutChg chg="del">
          <pc:chgData name="Wendi Zimmer" userId="67f2869eb81a3eb6" providerId="LiveId" clId="{BA6E839F-FEEF-445E-9C3A-5B3BB7536DE1}" dt="2021-10-11T07:13:54.469" v="48" actId="47"/>
          <pc:sldLayoutMkLst>
            <pc:docMk/>
            <pc:sldMasterMk cId="0" sldId="2147483648"/>
            <pc:sldLayoutMk cId="0" sldId="2147483653"/>
          </pc:sldLayoutMkLst>
        </pc:sldLayoutChg>
        <pc:sldLayoutChg chg="del">
          <pc:chgData name="Wendi Zimmer" userId="67f2869eb81a3eb6" providerId="LiveId" clId="{BA6E839F-FEEF-445E-9C3A-5B3BB7536DE1}" dt="2021-10-11T07:13:54.469" v="48" actId="47"/>
          <pc:sldLayoutMkLst>
            <pc:docMk/>
            <pc:sldMasterMk cId="0" sldId="2147483648"/>
            <pc:sldLayoutMk cId="0" sldId="2147483654"/>
          </pc:sldLayoutMkLst>
        </pc:sldLayoutChg>
        <pc:sldLayoutChg chg="del">
          <pc:chgData name="Wendi Zimmer" userId="67f2869eb81a3eb6" providerId="LiveId" clId="{BA6E839F-FEEF-445E-9C3A-5B3BB7536DE1}" dt="2021-10-11T07:13:54.469" v="48" actId="47"/>
          <pc:sldLayoutMkLst>
            <pc:docMk/>
            <pc:sldMasterMk cId="0" sldId="2147483648"/>
            <pc:sldLayoutMk cId="0" sldId="2147483655"/>
          </pc:sldLayoutMkLst>
        </pc:sldLayoutChg>
      </pc:sldMasterChg>
      <pc:sldMasterChg chg="delSldLayout">
        <pc:chgData name="Wendi Zimmer" userId="67f2869eb81a3eb6" providerId="LiveId" clId="{BA6E839F-FEEF-445E-9C3A-5B3BB7536DE1}" dt="2021-10-11T07:13:52.740" v="47" actId="47"/>
        <pc:sldMasterMkLst>
          <pc:docMk/>
          <pc:sldMasterMk cId="0" sldId="2147483656"/>
        </pc:sldMasterMkLst>
        <pc:sldLayoutChg chg="del">
          <pc:chgData name="Wendi Zimmer" userId="67f2869eb81a3eb6" providerId="LiveId" clId="{BA6E839F-FEEF-445E-9C3A-5B3BB7536DE1}" dt="2021-10-11T07:13:52.740" v="47" actId="47"/>
          <pc:sldLayoutMkLst>
            <pc:docMk/>
            <pc:sldMasterMk cId="0" sldId="2147483656"/>
            <pc:sldLayoutMk cId="0" sldId="214748365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0" tIns="46650" rIns="93300" bIns="466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0" tIns="46650" rIns="93300" bIns="466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0" tIns="46650" rIns="93300" bIns="466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4777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similar to the 5 rhetorical moves.  Here there is an added function to introduce the topic … or state the knowns before going into the unknowns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7197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1423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9633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(many disciplinary and authorial variations found here!)</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9622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e.g., APA specifically says that first person is both OK and recommended</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3579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3: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33: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457200" marR="0" lvl="0" indent="-228600" algn="l" rtl="0">
              <a:lnSpc>
                <a:spcPct val="100000"/>
              </a:lnSpc>
              <a:spcBef>
                <a:spcPts val="0"/>
              </a:spcBef>
              <a:spcAft>
                <a:spcPts val="0"/>
              </a:spcAft>
              <a:buSzPts val="1400"/>
              <a:buNone/>
            </a:pPr>
            <a:endParaRPr dirty="0"/>
          </a:p>
        </p:txBody>
      </p:sp>
      <p:sp>
        <p:nvSpPr>
          <p:cNvPr id="316" name="Google Shape;316;p3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5360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1: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See Exercise 50 in Pat Goodson Book</a:t>
            </a:r>
            <a:endParaRPr dirty="0"/>
          </a:p>
        </p:txBody>
      </p:sp>
      <p:sp>
        <p:nvSpPr>
          <p:cNvPr id="303" name="Google Shape;303;p3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1: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
        <p:nvSpPr>
          <p:cNvPr id="303" name="Google Shape;303;p3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7593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341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0776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4006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7026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497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2"/>
        <p:cNvGrpSpPr/>
        <p:nvPr/>
      </p:nvGrpSpPr>
      <p:grpSpPr>
        <a:xfrm>
          <a:off x="0" y="0"/>
          <a:ext cx="0" cy="0"/>
          <a:chOff x="0" y="0"/>
          <a:chExt cx="0" cy="0"/>
        </a:xfrm>
      </p:grpSpPr>
      <p:sp>
        <p:nvSpPr>
          <p:cNvPr id="83" name="Google Shape;83;p39"/>
          <p:cNvSpPr txBox="1">
            <a:spLocks noGrp="1"/>
          </p:cNvSpPr>
          <p:nvPr>
            <p:ph type="title"/>
          </p:nvPr>
        </p:nvSpPr>
        <p:spPr>
          <a:xfrm>
            <a:off x="768095" y="585216"/>
            <a:ext cx="7290053" cy="1499615"/>
          </a:xfrm>
          <a:prstGeom prst="rect">
            <a:avLst/>
          </a:prstGeom>
          <a:noFill/>
          <a:ln>
            <a:noFill/>
          </a:ln>
        </p:spPr>
        <p:txBody>
          <a:bodyPr spcFirstLastPara="1" wrap="square" lIns="91425" tIns="91425" rIns="91425" bIns="91425" anchor="ctr" anchorCtr="0">
            <a:noAutofit/>
          </a:bodyPr>
          <a:lstStyle>
            <a:lvl1pPr marR="0" lvl="0" algn="l">
              <a:lnSpc>
                <a:spcPct val="80000"/>
              </a:lnSpc>
              <a:spcBef>
                <a:spcPts val="0"/>
              </a:spcBef>
              <a:spcAft>
                <a:spcPts val="0"/>
              </a:spcAft>
              <a:buClr>
                <a:srgbClr val="0C0C0C"/>
              </a:buClr>
              <a:buSzPts val="1400"/>
              <a:buFont typeface="Questrial"/>
              <a:buNone/>
              <a:defRPr sz="4400" b="0" i="0" u="none" strike="noStrike" cap="none">
                <a:solidFill>
                  <a:srgbClr val="0C0C0C"/>
                </a:solidFill>
                <a:latin typeface="Questrial"/>
                <a:ea typeface="Questrial"/>
                <a:cs typeface="Questrial"/>
                <a:sym typeface="Questrial"/>
              </a:defRPr>
            </a:lvl1pPr>
            <a:lvl2pPr lvl="1" algn="l">
              <a:lnSpc>
                <a:spcPct val="100000"/>
              </a:lnSpc>
              <a:spcBef>
                <a:spcPts val="0"/>
              </a:spcBef>
              <a:spcAft>
                <a:spcPts val="0"/>
              </a:spcAft>
              <a:buSzPts val="1400"/>
              <a:buFont typeface="Arial"/>
              <a:buNone/>
              <a:defRPr sz="1800"/>
            </a:lvl2pPr>
            <a:lvl3pPr lvl="2" algn="l">
              <a:lnSpc>
                <a:spcPct val="100000"/>
              </a:lnSpc>
              <a:spcBef>
                <a:spcPts val="0"/>
              </a:spcBef>
              <a:spcAft>
                <a:spcPts val="0"/>
              </a:spcAft>
              <a:buSzPts val="1400"/>
              <a:buFont typeface="Arial"/>
              <a:buNone/>
              <a:defRPr sz="1800"/>
            </a:lvl3pPr>
            <a:lvl4pPr lvl="3" algn="l">
              <a:lnSpc>
                <a:spcPct val="100000"/>
              </a:lnSpc>
              <a:spcBef>
                <a:spcPts val="0"/>
              </a:spcBef>
              <a:spcAft>
                <a:spcPts val="0"/>
              </a:spcAft>
              <a:buSzPts val="1400"/>
              <a:buFont typeface="Arial"/>
              <a:buNone/>
              <a:defRPr sz="1800"/>
            </a:lvl4pPr>
            <a:lvl5pPr lvl="4" algn="l">
              <a:lnSpc>
                <a:spcPct val="100000"/>
              </a:lnSpc>
              <a:spcBef>
                <a:spcPts val="0"/>
              </a:spcBef>
              <a:spcAft>
                <a:spcPts val="0"/>
              </a:spcAft>
              <a:buSzPts val="1400"/>
              <a:buFont typeface="Arial"/>
              <a:buNone/>
              <a:defRPr sz="1800"/>
            </a:lvl5pPr>
            <a:lvl6pPr lvl="5" algn="l">
              <a:lnSpc>
                <a:spcPct val="100000"/>
              </a:lnSpc>
              <a:spcBef>
                <a:spcPts val="0"/>
              </a:spcBef>
              <a:spcAft>
                <a:spcPts val="0"/>
              </a:spcAft>
              <a:buSzPts val="1400"/>
              <a:buFont typeface="Arial"/>
              <a:buNone/>
              <a:defRPr sz="1800"/>
            </a:lvl6pPr>
            <a:lvl7pPr lvl="6" algn="l">
              <a:lnSpc>
                <a:spcPct val="100000"/>
              </a:lnSpc>
              <a:spcBef>
                <a:spcPts val="0"/>
              </a:spcBef>
              <a:spcAft>
                <a:spcPts val="0"/>
              </a:spcAft>
              <a:buSzPts val="1400"/>
              <a:buFont typeface="Arial"/>
              <a:buNone/>
              <a:defRPr sz="1800"/>
            </a:lvl7pPr>
            <a:lvl8pPr lvl="7" algn="l">
              <a:lnSpc>
                <a:spcPct val="100000"/>
              </a:lnSpc>
              <a:spcBef>
                <a:spcPts val="0"/>
              </a:spcBef>
              <a:spcAft>
                <a:spcPts val="0"/>
              </a:spcAft>
              <a:buSzPts val="1400"/>
              <a:buFont typeface="Arial"/>
              <a:buNone/>
              <a:defRPr sz="1800"/>
            </a:lvl8pPr>
            <a:lvl9pPr lvl="8" algn="l">
              <a:lnSpc>
                <a:spcPct val="100000"/>
              </a:lnSpc>
              <a:spcBef>
                <a:spcPts val="0"/>
              </a:spcBef>
              <a:spcAft>
                <a:spcPts val="0"/>
              </a:spcAft>
              <a:buSzPts val="1400"/>
              <a:buFont typeface="Arial"/>
              <a:buNone/>
              <a:defRPr sz="1800"/>
            </a:lvl9pPr>
          </a:lstStyle>
          <a:p>
            <a:endParaRPr/>
          </a:p>
        </p:txBody>
      </p:sp>
      <p:sp>
        <p:nvSpPr>
          <p:cNvPr id="84" name="Google Shape;84;p39"/>
          <p:cNvSpPr txBox="1">
            <a:spLocks noGrp="1"/>
          </p:cNvSpPr>
          <p:nvPr>
            <p:ph type="body" idx="1"/>
          </p:nvPr>
        </p:nvSpPr>
        <p:spPr>
          <a:xfrm>
            <a:off x="768095" y="2286000"/>
            <a:ext cx="7290055" cy="4023360"/>
          </a:xfrm>
          <a:prstGeom prst="rect">
            <a:avLst/>
          </a:prstGeom>
          <a:noFill/>
          <a:ln>
            <a:noFill/>
          </a:ln>
        </p:spPr>
        <p:txBody>
          <a:bodyPr spcFirstLastPara="1" wrap="square" lIns="91425" tIns="91425" rIns="91425" bIns="91425" anchor="t" anchorCtr="0">
            <a:noAutofit/>
          </a:bodyPr>
          <a:lstStyle>
            <a:lvl1pPr marL="457200" marR="0" lvl="0" indent="-355600" algn="l">
              <a:lnSpc>
                <a:spcPct val="90000"/>
              </a:lnSpc>
              <a:spcBef>
                <a:spcPts val="1200"/>
              </a:spcBef>
              <a:spcAft>
                <a:spcPts val="0"/>
              </a:spcAft>
              <a:buClr>
                <a:schemeClr val="accent1"/>
              </a:buClr>
              <a:buSzPts val="2000"/>
              <a:buFont typeface="Questrial"/>
              <a:buChar char=" "/>
              <a:defRPr sz="2000" b="0" i="0" u="none" strike="noStrike" cap="none">
                <a:solidFill>
                  <a:schemeClr val="dk1"/>
                </a:solidFill>
                <a:latin typeface="Questrial"/>
                <a:ea typeface="Questrial"/>
                <a:cs typeface="Questrial"/>
                <a:sym typeface="Questrial"/>
              </a:defRPr>
            </a:lvl1pPr>
            <a:lvl2pPr marL="914400" marR="0" lvl="1" indent="-330200" algn="l">
              <a:lnSpc>
                <a:spcPct val="90000"/>
              </a:lnSpc>
              <a:spcBef>
                <a:spcPts val="2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2pPr>
            <a:lvl3pPr marL="1371600" marR="0" lvl="2" indent="-304800" algn="l">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3pPr>
            <a:lvl4pPr marL="1828800" marR="0" lvl="3" indent="-304800" algn="l">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4pPr>
            <a:lvl5pPr marL="2286000" marR="0" lvl="4" indent="-304800" algn="l">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5pPr>
            <a:lvl6pPr marL="2743200" marR="0" lvl="5" indent="-304800" algn="l">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6pPr>
            <a:lvl7pPr marL="3200400" marR="0" lvl="6" indent="-304800" algn="l">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7pPr>
            <a:lvl8pPr marL="3657600" marR="0" lvl="7" indent="-304800" algn="l">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8pPr>
            <a:lvl9pPr marL="4114800" marR="0" lvl="8" indent="-304800" algn="l">
              <a:lnSpc>
                <a:spcPct val="90000"/>
              </a:lnSpc>
              <a:spcBef>
                <a:spcPts val="400"/>
              </a:spcBef>
              <a:spcAft>
                <a:spcPts val="40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85" name="Google Shape;85;p39"/>
          <p:cNvSpPr txBox="1">
            <a:spLocks noGrp="1"/>
          </p:cNvSpPr>
          <p:nvPr>
            <p:ph type="dt" idx="10"/>
          </p:nvPr>
        </p:nvSpPr>
        <p:spPr>
          <a:xfrm>
            <a:off x="768097" y="6470703"/>
            <a:ext cx="1615606" cy="274319"/>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C0C0C"/>
              </a:buClr>
              <a:buSzPts val="1400"/>
              <a:buFont typeface="Questrial"/>
              <a:buNone/>
              <a:defRPr sz="1000" b="0" i="0" u="none" strike="noStrike" cap="none">
                <a:solidFill>
                  <a:srgbClr val="0C0C0C"/>
                </a:solidFill>
                <a:latin typeface="Questrial"/>
                <a:ea typeface="Questrial"/>
                <a:cs typeface="Questrial"/>
                <a:sym typeface="Questrial"/>
              </a:defRPr>
            </a:lvl1pPr>
            <a:lvl2pPr marR="0" lvl="1" algn="l">
              <a:lnSpc>
                <a:spcPct val="100000"/>
              </a:lnSpc>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2pPr>
            <a:lvl3pPr marR="0" lvl="2" algn="l">
              <a:lnSpc>
                <a:spcPct val="100000"/>
              </a:lnSpc>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3pPr>
            <a:lvl4pPr marR="0" lvl="3" algn="l">
              <a:lnSpc>
                <a:spcPct val="100000"/>
              </a:lnSpc>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4pPr>
            <a:lvl5pPr marR="0" lvl="4" algn="l">
              <a:lnSpc>
                <a:spcPct val="100000"/>
              </a:lnSpc>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5pPr>
            <a:lvl6pPr marR="0" lvl="5" algn="l">
              <a:lnSpc>
                <a:spcPct val="100000"/>
              </a:lnSpc>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6pPr>
            <a:lvl7pPr marR="0" lvl="6" algn="l">
              <a:lnSpc>
                <a:spcPct val="100000"/>
              </a:lnSpc>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7pPr>
            <a:lvl8pPr marR="0" lvl="7" algn="l">
              <a:lnSpc>
                <a:spcPct val="100000"/>
              </a:lnSpc>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8pPr>
            <a:lvl9pPr marR="0" lvl="8" algn="l">
              <a:lnSpc>
                <a:spcPct val="100000"/>
              </a:lnSpc>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9pPr>
          </a:lstStyle>
          <a:p>
            <a:endParaRPr/>
          </a:p>
        </p:txBody>
      </p:sp>
      <p:sp>
        <p:nvSpPr>
          <p:cNvPr id="86" name="Google Shape;86;p39"/>
          <p:cNvSpPr txBox="1">
            <a:spLocks noGrp="1"/>
          </p:cNvSpPr>
          <p:nvPr>
            <p:ph type="ftr" idx="11"/>
          </p:nvPr>
        </p:nvSpPr>
        <p:spPr>
          <a:xfrm>
            <a:off x="3632200" y="6470703"/>
            <a:ext cx="4426094" cy="274319"/>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0C0C0C"/>
              </a:buClr>
              <a:buSzPts val="1400"/>
              <a:buFont typeface="Questrial"/>
              <a:buNone/>
              <a:defRPr sz="1000" b="0" i="0" u="none" strike="noStrike" cap="none">
                <a:solidFill>
                  <a:srgbClr val="0C0C0C"/>
                </a:solidFill>
                <a:latin typeface="Questrial"/>
                <a:ea typeface="Questrial"/>
                <a:cs typeface="Questrial"/>
                <a:sym typeface="Questrial"/>
              </a:defRPr>
            </a:lvl1pPr>
            <a:lvl2pPr marR="0" lvl="1" algn="l">
              <a:lnSpc>
                <a:spcPct val="100000"/>
              </a:lnSpc>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2pPr>
            <a:lvl3pPr marR="0" lvl="2" algn="l">
              <a:lnSpc>
                <a:spcPct val="100000"/>
              </a:lnSpc>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3pPr>
            <a:lvl4pPr marR="0" lvl="3" algn="l">
              <a:lnSpc>
                <a:spcPct val="100000"/>
              </a:lnSpc>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4pPr>
            <a:lvl5pPr marR="0" lvl="4" algn="l">
              <a:lnSpc>
                <a:spcPct val="100000"/>
              </a:lnSpc>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5pPr>
            <a:lvl6pPr marR="0" lvl="5" algn="l">
              <a:lnSpc>
                <a:spcPct val="100000"/>
              </a:lnSpc>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6pPr>
            <a:lvl7pPr marR="0" lvl="6" algn="l">
              <a:lnSpc>
                <a:spcPct val="100000"/>
              </a:lnSpc>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7pPr>
            <a:lvl8pPr marR="0" lvl="7" algn="l">
              <a:lnSpc>
                <a:spcPct val="100000"/>
              </a:lnSpc>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8pPr>
            <a:lvl9pPr marR="0" lvl="8" algn="l">
              <a:lnSpc>
                <a:spcPct val="100000"/>
              </a:lnSpc>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9pPr>
          </a:lstStyle>
          <a:p>
            <a:endParaRPr/>
          </a:p>
        </p:txBody>
      </p:sp>
      <p:sp>
        <p:nvSpPr>
          <p:cNvPr id="87" name="Google Shape;87;p39"/>
          <p:cNvSpPr txBox="1">
            <a:spLocks noGrp="1"/>
          </p:cNvSpPr>
          <p:nvPr>
            <p:ph type="sldNum" idx="12"/>
          </p:nvPr>
        </p:nvSpPr>
        <p:spPr>
          <a:xfrm>
            <a:off x="8128000" y="6470703"/>
            <a:ext cx="730250" cy="274319"/>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C0C0C"/>
              </a:buClr>
              <a:buSzPts val="1000"/>
              <a:buFont typeface="Questrial"/>
              <a:buNone/>
              <a:defRPr sz="1000" b="0" i="0" u="none" strike="noStrike" cap="none">
                <a:solidFill>
                  <a:srgbClr val="0C0C0C"/>
                </a:solidFill>
                <a:latin typeface="Questrial"/>
                <a:ea typeface="Questrial"/>
                <a:cs typeface="Questrial"/>
                <a:sym typeface="Questrial"/>
              </a:defRPr>
            </a:lvl1pPr>
            <a:lvl2pPr marL="0" marR="0" lvl="1" indent="0" algn="l">
              <a:lnSpc>
                <a:spcPct val="100000"/>
              </a:lnSpc>
              <a:spcBef>
                <a:spcPts val="0"/>
              </a:spcBef>
              <a:spcAft>
                <a:spcPts val="0"/>
              </a:spcAft>
              <a:buClr>
                <a:srgbClr val="0C0C0C"/>
              </a:buClr>
              <a:buSzPts val="1000"/>
              <a:buFont typeface="Questrial"/>
              <a:buNone/>
              <a:defRPr sz="1000" b="0" i="0" u="none" strike="noStrike" cap="none">
                <a:solidFill>
                  <a:srgbClr val="0C0C0C"/>
                </a:solidFill>
                <a:latin typeface="Questrial"/>
                <a:ea typeface="Questrial"/>
                <a:cs typeface="Questrial"/>
                <a:sym typeface="Questrial"/>
              </a:defRPr>
            </a:lvl2pPr>
            <a:lvl3pPr marL="0" marR="0" lvl="2" indent="0" algn="l">
              <a:lnSpc>
                <a:spcPct val="100000"/>
              </a:lnSpc>
              <a:spcBef>
                <a:spcPts val="0"/>
              </a:spcBef>
              <a:spcAft>
                <a:spcPts val="0"/>
              </a:spcAft>
              <a:buClr>
                <a:srgbClr val="0C0C0C"/>
              </a:buClr>
              <a:buSzPts val="1000"/>
              <a:buFont typeface="Questrial"/>
              <a:buNone/>
              <a:defRPr sz="1000" b="0" i="0" u="none" strike="noStrike" cap="none">
                <a:solidFill>
                  <a:srgbClr val="0C0C0C"/>
                </a:solidFill>
                <a:latin typeface="Questrial"/>
                <a:ea typeface="Questrial"/>
                <a:cs typeface="Questrial"/>
                <a:sym typeface="Questrial"/>
              </a:defRPr>
            </a:lvl3pPr>
            <a:lvl4pPr marL="0" marR="0" lvl="3" indent="0" algn="l">
              <a:lnSpc>
                <a:spcPct val="100000"/>
              </a:lnSpc>
              <a:spcBef>
                <a:spcPts val="0"/>
              </a:spcBef>
              <a:spcAft>
                <a:spcPts val="0"/>
              </a:spcAft>
              <a:buClr>
                <a:srgbClr val="0C0C0C"/>
              </a:buClr>
              <a:buSzPts val="1000"/>
              <a:buFont typeface="Questrial"/>
              <a:buNone/>
              <a:defRPr sz="1000" b="0" i="0" u="none" strike="noStrike" cap="none">
                <a:solidFill>
                  <a:srgbClr val="0C0C0C"/>
                </a:solidFill>
                <a:latin typeface="Questrial"/>
                <a:ea typeface="Questrial"/>
                <a:cs typeface="Questrial"/>
                <a:sym typeface="Questrial"/>
              </a:defRPr>
            </a:lvl4pPr>
            <a:lvl5pPr marL="0" marR="0" lvl="4" indent="0" algn="l">
              <a:lnSpc>
                <a:spcPct val="100000"/>
              </a:lnSpc>
              <a:spcBef>
                <a:spcPts val="0"/>
              </a:spcBef>
              <a:spcAft>
                <a:spcPts val="0"/>
              </a:spcAft>
              <a:buClr>
                <a:srgbClr val="0C0C0C"/>
              </a:buClr>
              <a:buSzPts val="1000"/>
              <a:buFont typeface="Questrial"/>
              <a:buNone/>
              <a:defRPr sz="1000" b="0" i="0" u="none" strike="noStrike" cap="none">
                <a:solidFill>
                  <a:srgbClr val="0C0C0C"/>
                </a:solidFill>
                <a:latin typeface="Questrial"/>
                <a:ea typeface="Questrial"/>
                <a:cs typeface="Questrial"/>
                <a:sym typeface="Questrial"/>
              </a:defRPr>
            </a:lvl5pPr>
            <a:lvl6pPr marL="0" marR="0" lvl="5" indent="0" algn="l">
              <a:lnSpc>
                <a:spcPct val="100000"/>
              </a:lnSpc>
              <a:spcBef>
                <a:spcPts val="0"/>
              </a:spcBef>
              <a:spcAft>
                <a:spcPts val="0"/>
              </a:spcAft>
              <a:buClr>
                <a:srgbClr val="0C0C0C"/>
              </a:buClr>
              <a:buSzPts val="1000"/>
              <a:buFont typeface="Questrial"/>
              <a:buNone/>
              <a:defRPr sz="1000" b="0" i="0" u="none" strike="noStrike" cap="none">
                <a:solidFill>
                  <a:srgbClr val="0C0C0C"/>
                </a:solidFill>
                <a:latin typeface="Questrial"/>
                <a:ea typeface="Questrial"/>
                <a:cs typeface="Questrial"/>
                <a:sym typeface="Questrial"/>
              </a:defRPr>
            </a:lvl6pPr>
            <a:lvl7pPr marL="0" marR="0" lvl="6" indent="0" algn="l">
              <a:lnSpc>
                <a:spcPct val="100000"/>
              </a:lnSpc>
              <a:spcBef>
                <a:spcPts val="0"/>
              </a:spcBef>
              <a:spcAft>
                <a:spcPts val="0"/>
              </a:spcAft>
              <a:buClr>
                <a:srgbClr val="0C0C0C"/>
              </a:buClr>
              <a:buSzPts val="1000"/>
              <a:buFont typeface="Questrial"/>
              <a:buNone/>
              <a:defRPr sz="1000" b="0" i="0" u="none" strike="noStrike" cap="none">
                <a:solidFill>
                  <a:srgbClr val="0C0C0C"/>
                </a:solidFill>
                <a:latin typeface="Questrial"/>
                <a:ea typeface="Questrial"/>
                <a:cs typeface="Questrial"/>
                <a:sym typeface="Questrial"/>
              </a:defRPr>
            </a:lvl7pPr>
            <a:lvl8pPr marL="0" marR="0" lvl="7" indent="0" algn="l">
              <a:lnSpc>
                <a:spcPct val="100000"/>
              </a:lnSpc>
              <a:spcBef>
                <a:spcPts val="0"/>
              </a:spcBef>
              <a:spcAft>
                <a:spcPts val="0"/>
              </a:spcAft>
              <a:buClr>
                <a:srgbClr val="0C0C0C"/>
              </a:buClr>
              <a:buSzPts val="1000"/>
              <a:buFont typeface="Questrial"/>
              <a:buNone/>
              <a:defRPr sz="1000" b="0" i="0" u="none" strike="noStrike" cap="none">
                <a:solidFill>
                  <a:srgbClr val="0C0C0C"/>
                </a:solidFill>
                <a:latin typeface="Questrial"/>
                <a:ea typeface="Questrial"/>
                <a:cs typeface="Questrial"/>
                <a:sym typeface="Questrial"/>
              </a:defRPr>
            </a:lvl8pPr>
            <a:lvl9pPr marL="0" marR="0" lvl="8" indent="0" algn="l">
              <a:lnSpc>
                <a:spcPct val="100000"/>
              </a:lnSpc>
              <a:spcBef>
                <a:spcPts val="0"/>
              </a:spcBef>
              <a:spcAft>
                <a:spcPts val="0"/>
              </a:spcAft>
              <a:buClr>
                <a:srgbClr val="0C0C0C"/>
              </a:buClr>
              <a:buSzPts val="1000"/>
              <a:buFont typeface="Questrial"/>
              <a:buNone/>
              <a:defRPr sz="1000" b="0" i="0" u="none" strike="noStrike" cap="none">
                <a:solidFill>
                  <a:srgbClr val="0C0C0C"/>
                </a:solidFill>
                <a:latin typeface="Questrial"/>
                <a:ea typeface="Questrial"/>
                <a:cs typeface="Questrial"/>
                <a:sym typeface="Quest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4"/>
        <p:cNvGrpSpPr/>
        <p:nvPr/>
      </p:nvGrpSpPr>
      <p:grpSpPr>
        <a:xfrm>
          <a:off x="0" y="0"/>
          <a:ext cx="0" cy="0"/>
          <a:chOff x="0" y="0"/>
          <a:chExt cx="0" cy="0"/>
        </a:xfrm>
      </p:grpSpPr>
      <p:sp>
        <p:nvSpPr>
          <p:cNvPr id="95" name="Google Shape;95;p46"/>
          <p:cNvSpPr txBox="1">
            <a:spLocks noGrp="1"/>
          </p:cNvSpPr>
          <p:nvPr>
            <p:ph type="title"/>
          </p:nvPr>
        </p:nvSpPr>
        <p:spPr>
          <a:xfrm>
            <a:off x="457200" y="744278"/>
            <a:ext cx="8229600" cy="67335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46"/>
          <p:cNvSpPr txBox="1">
            <a:spLocks noGrp="1"/>
          </p:cNvSpPr>
          <p:nvPr>
            <p:ph type="body" idx="1"/>
          </p:nvPr>
        </p:nvSpPr>
        <p:spPr>
          <a:xfrm>
            <a:off x="457200" y="1600200"/>
            <a:ext cx="4038600" cy="416771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7" name="Google Shape;97;p46"/>
          <p:cNvSpPr txBox="1">
            <a:spLocks noGrp="1"/>
          </p:cNvSpPr>
          <p:nvPr>
            <p:ph type="body" idx="2"/>
          </p:nvPr>
        </p:nvSpPr>
        <p:spPr>
          <a:xfrm>
            <a:off x="4648200" y="1600200"/>
            <a:ext cx="4038600" cy="416771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8" name="Google Shape;98;p46"/>
          <p:cNvSpPr txBox="1">
            <a:spLocks noGrp="1"/>
          </p:cNvSpPr>
          <p:nvPr>
            <p:ph type="dt" idx="10"/>
          </p:nvPr>
        </p:nvSpPr>
        <p:spPr>
          <a:xfrm>
            <a:off x="457200" y="6360582"/>
            <a:ext cx="2133600" cy="21273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46"/>
          <p:cNvSpPr txBox="1">
            <a:spLocks noGrp="1"/>
          </p:cNvSpPr>
          <p:nvPr>
            <p:ph type="ftr" idx="11"/>
          </p:nvPr>
        </p:nvSpPr>
        <p:spPr>
          <a:xfrm>
            <a:off x="3124200" y="6360582"/>
            <a:ext cx="2895600" cy="21273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46"/>
          <p:cNvSpPr txBox="1">
            <a:spLocks noGrp="1"/>
          </p:cNvSpPr>
          <p:nvPr>
            <p:ph type="sldNum" idx="12"/>
          </p:nvPr>
        </p:nvSpPr>
        <p:spPr>
          <a:xfrm>
            <a:off x="6553200" y="6360582"/>
            <a:ext cx="2133600" cy="21273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1"/>
        <p:cNvGrpSpPr/>
        <p:nvPr/>
      </p:nvGrpSpPr>
      <p:grpSpPr>
        <a:xfrm>
          <a:off x="0" y="0"/>
          <a:ext cx="0" cy="0"/>
          <a:chOff x="0" y="0"/>
          <a:chExt cx="0" cy="0"/>
        </a:xfrm>
      </p:grpSpPr>
      <p:sp>
        <p:nvSpPr>
          <p:cNvPr id="102" name="Google Shape;102;p47"/>
          <p:cNvSpPr txBox="1">
            <a:spLocks noGrp="1"/>
          </p:cNvSpPr>
          <p:nvPr>
            <p:ph type="title"/>
          </p:nvPr>
        </p:nvSpPr>
        <p:spPr>
          <a:xfrm>
            <a:off x="457200" y="733646"/>
            <a:ext cx="8229600" cy="68399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4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None/>
              <a:defRPr sz="20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4" name="Google Shape;104;p47"/>
          <p:cNvSpPr txBox="1">
            <a:spLocks noGrp="1"/>
          </p:cNvSpPr>
          <p:nvPr>
            <p:ph type="body" idx="2"/>
          </p:nvPr>
        </p:nvSpPr>
        <p:spPr>
          <a:xfrm>
            <a:off x="457200" y="2174875"/>
            <a:ext cx="4040188" cy="3603625"/>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05" name="Google Shape;105;p4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None/>
              <a:defRPr sz="20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6" name="Google Shape;106;p47"/>
          <p:cNvSpPr txBox="1">
            <a:spLocks noGrp="1"/>
          </p:cNvSpPr>
          <p:nvPr>
            <p:ph type="body" idx="4"/>
          </p:nvPr>
        </p:nvSpPr>
        <p:spPr>
          <a:xfrm>
            <a:off x="4645025" y="2174875"/>
            <a:ext cx="4041775" cy="3603625"/>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07" name="Google Shape;107;p47"/>
          <p:cNvSpPr txBox="1">
            <a:spLocks noGrp="1"/>
          </p:cNvSpPr>
          <p:nvPr>
            <p:ph type="dt" idx="10"/>
          </p:nvPr>
        </p:nvSpPr>
        <p:spPr>
          <a:xfrm>
            <a:off x="457200" y="6360582"/>
            <a:ext cx="2133600" cy="21273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47"/>
          <p:cNvSpPr txBox="1">
            <a:spLocks noGrp="1"/>
          </p:cNvSpPr>
          <p:nvPr>
            <p:ph type="ftr" idx="11"/>
          </p:nvPr>
        </p:nvSpPr>
        <p:spPr>
          <a:xfrm>
            <a:off x="3124200" y="6360582"/>
            <a:ext cx="2895600" cy="21273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47"/>
          <p:cNvSpPr txBox="1">
            <a:spLocks noGrp="1"/>
          </p:cNvSpPr>
          <p:nvPr>
            <p:ph type="sldNum" idx="12"/>
          </p:nvPr>
        </p:nvSpPr>
        <p:spPr>
          <a:xfrm>
            <a:off x="6553200" y="6360582"/>
            <a:ext cx="2133600" cy="21273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0"/>
        <p:cNvGrpSpPr/>
        <p:nvPr/>
      </p:nvGrpSpPr>
      <p:grpSpPr>
        <a:xfrm>
          <a:off x="0" y="0"/>
          <a:ext cx="0" cy="0"/>
          <a:chOff x="0" y="0"/>
          <a:chExt cx="0" cy="0"/>
        </a:xfrm>
      </p:grpSpPr>
      <p:sp>
        <p:nvSpPr>
          <p:cNvPr id="111" name="Google Shape;111;p48"/>
          <p:cNvSpPr txBox="1">
            <a:spLocks noGrp="1"/>
          </p:cNvSpPr>
          <p:nvPr>
            <p:ph type="title"/>
          </p:nvPr>
        </p:nvSpPr>
        <p:spPr>
          <a:xfrm>
            <a:off x="457200" y="701748"/>
            <a:ext cx="8229600" cy="71588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48"/>
          <p:cNvSpPr txBox="1">
            <a:spLocks noGrp="1"/>
          </p:cNvSpPr>
          <p:nvPr>
            <p:ph type="dt" idx="10"/>
          </p:nvPr>
        </p:nvSpPr>
        <p:spPr>
          <a:xfrm>
            <a:off x="457200" y="6360582"/>
            <a:ext cx="2133600" cy="21273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48"/>
          <p:cNvSpPr txBox="1">
            <a:spLocks noGrp="1"/>
          </p:cNvSpPr>
          <p:nvPr>
            <p:ph type="ftr" idx="11"/>
          </p:nvPr>
        </p:nvSpPr>
        <p:spPr>
          <a:xfrm>
            <a:off x="3124200" y="6360582"/>
            <a:ext cx="2895600" cy="21273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48"/>
          <p:cNvSpPr txBox="1">
            <a:spLocks noGrp="1"/>
          </p:cNvSpPr>
          <p:nvPr>
            <p:ph type="sldNum" idx="12"/>
          </p:nvPr>
        </p:nvSpPr>
        <p:spPr>
          <a:xfrm>
            <a:off x="6553200" y="6360582"/>
            <a:ext cx="2133600" cy="21273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5"/>
        <p:cNvGrpSpPr/>
        <p:nvPr/>
      </p:nvGrpSpPr>
      <p:grpSpPr>
        <a:xfrm>
          <a:off x="0" y="0"/>
          <a:ext cx="0" cy="0"/>
          <a:chOff x="0" y="0"/>
          <a:chExt cx="0" cy="0"/>
        </a:xfrm>
      </p:grpSpPr>
      <p:sp>
        <p:nvSpPr>
          <p:cNvPr id="116" name="Google Shape;116;p4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49"/>
          <p:cNvSpPr txBox="1">
            <a:spLocks noGrp="1"/>
          </p:cNvSpPr>
          <p:nvPr>
            <p:ph type="body" idx="1"/>
          </p:nvPr>
        </p:nvSpPr>
        <p:spPr>
          <a:xfrm>
            <a:off x="3575050" y="1435099"/>
            <a:ext cx="5111750" cy="432223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18" name="Google Shape;118;p49"/>
          <p:cNvSpPr txBox="1">
            <a:spLocks noGrp="1"/>
          </p:cNvSpPr>
          <p:nvPr>
            <p:ph type="body" idx="2"/>
          </p:nvPr>
        </p:nvSpPr>
        <p:spPr>
          <a:xfrm>
            <a:off x="457200" y="1435100"/>
            <a:ext cx="3008313" cy="43222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19" name="Google Shape;119;p49"/>
          <p:cNvSpPr txBox="1">
            <a:spLocks noGrp="1"/>
          </p:cNvSpPr>
          <p:nvPr>
            <p:ph type="dt" idx="10"/>
          </p:nvPr>
        </p:nvSpPr>
        <p:spPr>
          <a:xfrm>
            <a:off x="457200" y="6360582"/>
            <a:ext cx="2133600" cy="2116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49"/>
          <p:cNvSpPr txBox="1">
            <a:spLocks noGrp="1"/>
          </p:cNvSpPr>
          <p:nvPr>
            <p:ph type="ftr" idx="11"/>
          </p:nvPr>
        </p:nvSpPr>
        <p:spPr>
          <a:xfrm>
            <a:off x="3124200" y="6360582"/>
            <a:ext cx="2895600" cy="211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49"/>
          <p:cNvSpPr txBox="1">
            <a:spLocks noGrp="1"/>
          </p:cNvSpPr>
          <p:nvPr>
            <p:ph type="sldNum" idx="12"/>
          </p:nvPr>
        </p:nvSpPr>
        <p:spPr>
          <a:xfrm>
            <a:off x="6553200" y="6360583"/>
            <a:ext cx="2133600" cy="211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2"/>
        <p:cNvGrpSpPr/>
        <p:nvPr/>
      </p:nvGrpSpPr>
      <p:grpSpPr>
        <a:xfrm>
          <a:off x="0" y="0"/>
          <a:ext cx="0" cy="0"/>
          <a:chOff x="0" y="0"/>
          <a:chExt cx="0" cy="0"/>
        </a:xfrm>
      </p:grpSpPr>
      <p:sp>
        <p:nvSpPr>
          <p:cNvPr id="123" name="Google Shape;123;p50"/>
          <p:cNvSpPr txBox="1">
            <a:spLocks noGrp="1"/>
          </p:cNvSpPr>
          <p:nvPr>
            <p:ph type="title"/>
          </p:nvPr>
        </p:nvSpPr>
        <p:spPr>
          <a:xfrm>
            <a:off x="1792288" y="458894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50"/>
          <p:cNvSpPr>
            <a:spLocks noGrp="1"/>
          </p:cNvSpPr>
          <p:nvPr>
            <p:ph type="pic" idx="2"/>
          </p:nvPr>
        </p:nvSpPr>
        <p:spPr>
          <a:xfrm>
            <a:off x="584791" y="808073"/>
            <a:ext cx="7974418" cy="370202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5" name="Google Shape;125;p50"/>
          <p:cNvSpPr txBox="1">
            <a:spLocks noGrp="1"/>
          </p:cNvSpPr>
          <p:nvPr>
            <p:ph type="body" idx="1"/>
          </p:nvPr>
        </p:nvSpPr>
        <p:spPr>
          <a:xfrm>
            <a:off x="1792288" y="5155679"/>
            <a:ext cx="5486400" cy="55932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26" name="Google Shape;126;p50"/>
          <p:cNvSpPr txBox="1">
            <a:spLocks noGrp="1"/>
          </p:cNvSpPr>
          <p:nvPr>
            <p:ph type="dt" idx="10"/>
          </p:nvPr>
        </p:nvSpPr>
        <p:spPr>
          <a:xfrm>
            <a:off x="457200" y="6360581"/>
            <a:ext cx="2133600" cy="211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50"/>
          <p:cNvSpPr txBox="1">
            <a:spLocks noGrp="1"/>
          </p:cNvSpPr>
          <p:nvPr>
            <p:ph type="ftr" idx="11"/>
          </p:nvPr>
        </p:nvSpPr>
        <p:spPr>
          <a:xfrm>
            <a:off x="3124200" y="6360582"/>
            <a:ext cx="2895600" cy="2116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50"/>
          <p:cNvSpPr txBox="1">
            <a:spLocks noGrp="1"/>
          </p:cNvSpPr>
          <p:nvPr>
            <p:ph type="sldNum" idx="12"/>
          </p:nvPr>
        </p:nvSpPr>
        <p:spPr>
          <a:xfrm>
            <a:off x="6553200" y="6360583"/>
            <a:ext cx="2133600" cy="2116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Google Shape;74;p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D8C8C"/>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D8C8C"/>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D8C8C"/>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pic>
        <p:nvPicPr>
          <p:cNvPr id="78" name="Google Shape;78;p38" descr="TAM-PrimaryMarkA.png"/>
          <p:cNvPicPr preferRelativeResize="0"/>
          <p:nvPr/>
        </p:nvPicPr>
        <p:blipFill rotWithShape="1">
          <a:blip r:embed="rId8">
            <a:alphaModFix/>
          </a:blip>
          <a:srcRect/>
          <a:stretch/>
        </p:blipFill>
        <p:spPr>
          <a:xfrm>
            <a:off x="6815667" y="-366538"/>
            <a:ext cx="2328333" cy="1629833"/>
          </a:xfrm>
          <a:prstGeom prst="rect">
            <a:avLst/>
          </a:prstGeom>
          <a:noFill/>
          <a:ln>
            <a:noFill/>
          </a:ln>
        </p:spPr>
      </p:pic>
      <p:sp>
        <p:nvSpPr>
          <p:cNvPr id="79" name="Google Shape;79;p38"/>
          <p:cNvSpPr/>
          <p:nvPr/>
        </p:nvSpPr>
        <p:spPr>
          <a:xfrm>
            <a:off x="0" y="6633019"/>
            <a:ext cx="9144000" cy="221349"/>
          </a:xfrm>
          <a:prstGeom prst="rect">
            <a:avLst/>
          </a:prstGeom>
          <a:solidFill>
            <a:srgbClr val="9090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cxnSp>
        <p:nvCxnSpPr>
          <p:cNvPr id="80" name="Google Shape;80;p38"/>
          <p:cNvCxnSpPr/>
          <p:nvPr/>
        </p:nvCxnSpPr>
        <p:spPr>
          <a:xfrm>
            <a:off x="0" y="6581560"/>
            <a:ext cx="9144000" cy="0"/>
          </a:xfrm>
          <a:prstGeom prst="straightConnector1">
            <a:avLst/>
          </a:prstGeom>
          <a:noFill/>
          <a:ln w="19050" cap="flat" cmpd="sng">
            <a:solidFill>
              <a:srgbClr val="90908C"/>
            </a:solidFill>
            <a:prstDash val="solid"/>
            <a:round/>
            <a:headEnd type="none" w="sm" len="sm"/>
            <a:tailEnd type="none" w="sm" len="sm"/>
          </a:ln>
        </p:spPr>
      </p:cxnSp>
      <p:sp>
        <p:nvSpPr>
          <p:cNvPr id="81" name="Google Shape;81;p38"/>
          <p:cNvSpPr/>
          <p:nvPr/>
        </p:nvSpPr>
        <p:spPr>
          <a:xfrm>
            <a:off x="6837405" y="90616"/>
            <a:ext cx="2232454" cy="617838"/>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7" r:id="rId1"/>
    <p:sldLayoutId id="2147483659" r:id="rId2"/>
    <p:sldLayoutId id="2147483660" r:id="rId3"/>
    <p:sldLayoutId id="2147483661" r:id="rId4"/>
    <p:sldLayoutId id="2147483662" r:id="rId5"/>
    <p:sldLayoutId id="214748366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CA4A12-8EFD-4ED1-A6E6-EA56DE5ACE50}"/>
              </a:ext>
            </a:extLst>
          </p:cNvPr>
          <p:cNvSpPr>
            <a:spLocks noGrp="1"/>
          </p:cNvSpPr>
          <p:nvPr>
            <p:ph type="title"/>
          </p:nvPr>
        </p:nvSpPr>
        <p:spPr/>
        <p:txBody>
          <a:bodyPr/>
          <a:lstStyle/>
          <a:p>
            <a:r>
              <a:rPr lang="en-US" dirty="0"/>
              <a:t>3 Strategies for Approaching Abstract Writing</a:t>
            </a:r>
          </a:p>
        </p:txBody>
      </p:sp>
      <p:sp>
        <p:nvSpPr>
          <p:cNvPr id="5" name="Text Placeholder 4">
            <a:extLst>
              <a:ext uri="{FF2B5EF4-FFF2-40B4-BE49-F238E27FC236}">
                <a16:creationId xmlns:a16="http://schemas.microsoft.com/office/drawing/2014/main" id="{161E20EB-9D97-4FF6-8C27-1830DBBC4B33}"/>
              </a:ext>
            </a:extLst>
          </p:cNvPr>
          <p:cNvSpPr>
            <a:spLocks noGrp="1"/>
          </p:cNvSpPr>
          <p:nvPr>
            <p:ph type="body" idx="1"/>
          </p:nvPr>
        </p:nvSpPr>
        <p:spPr>
          <a:xfrm>
            <a:off x="532661" y="2286000"/>
            <a:ext cx="7525490" cy="4023360"/>
          </a:xfrm>
        </p:spPr>
        <p:txBody>
          <a:bodyPr/>
          <a:lstStyle/>
          <a:p>
            <a:r>
              <a:rPr lang="en-US" dirty="0"/>
              <a:t>1. Reverse Outlining (the Top Down approach)</a:t>
            </a:r>
          </a:p>
          <a:p>
            <a:r>
              <a:rPr lang="en-US" dirty="0"/>
              <a:t>2. The 5 Rhetorical Moves … with Bonus Templates</a:t>
            </a:r>
          </a:p>
          <a:p>
            <a:r>
              <a:rPr lang="en-US" dirty="0"/>
              <a:t>3. The 6 Question Approach</a:t>
            </a:r>
          </a:p>
        </p:txBody>
      </p:sp>
    </p:spTree>
    <p:extLst>
      <p:ext uri="{BB962C8B-B14F-4D97-AF65-F5344CB8AC3E}">
        <p14:creationId xmlns:p14="http://schemas.microsoft.com/office/powerpoint/2010/main" val="419799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7C4D10-4650-44C7-AE42-79BEA4C99D22}"/>
              </a:ext>
            </a:extLst>
          </p:cNvPr>
          <p:cNvSpPr>
            <a:spLocks noGrp="1"/>
          </p:cNvSpPr>
          <p:nvPr>
            <p:ph type="title"/>
          </p:nvPr>
        </p:nvSpPr>
        <p:spPr>
          <a:xfrm>
            <a:off x="776972" y="132454"/>
            <a:ext cx="7290053" cy="1499615"/>
          </a:xfrm>
        </p:spPr>
        <p:txBody>
          <a:bodyPr/>
          <a:lstStyle/>
          <a:p>
            <a:pPr algn="ctr"/>
            <a:r>
              <a:rPr lang="en-US" dirty="0"/>
              <a:t>The 6 Questions!</a:t>
            </a:r>
          </a:p>
        </p:txBody>
      </p:sp>
      <p:sp>
        <p:nvSpPr>
          <p:cNvPr id="5" name="Text Placeholder 4">
            <a:extLst>
              <a:ext uri="{FF2B5EF4-FFF2-40B4-BE49-F238E27FC236}">
                <a16:creationId xmlns:a16="http://schemas.microsoft.com/office/drawing/2014/main" id="{0AC5B923-F9CB-441F-BAC6-BC2FC9C56FDD}"/>
              </a:ext>
            </a:extLst>
          </p:cNvPr>
          <p:cNvSpPr>
            <a:spLocks noGrp="1"/>
          </p:cNvSpPr>
          <p:nvPr>
            <p:ph type="body" idx="1"/>
          </p:nvPr>
        </p:nvSpPr>
        <p:spPr>
          <a:xfrm>
            <a:off x="0" y="1175403"/>
            <a:ext cx="9144000" cy="4507193"/>
          </a:xfrm>
        </p:spPr>
        <p:txBody>
          <a:bodyPr/>
          <a:lstStyle/>
          <a:p>
            <a:r>
              <a:rPr lang="en-US" sz="2800" dirty="0"/>
              <a:t>Question 1:  What’s the topic?  </a:t>
            </a:r>
          </a:p>
          <a:p>
            <a:r>
              <a:rPr lang="en-US" sz="2800" dirty="0"/>
              <a:t>Question 2: What is the problem that you tackled in this paper?</a:t>
            </a:r>
          </a:p>
          <a:p>
            <a:r>
              <a:rPr lang="en-US" sz="2800" dirty="0"/>
              <a:t>Question 3:  Why has no one else adequately answered this question yet?  </a:t>
            </a:r>
          </a:p>
          <a:p>
            <a:r>
              <a:rPr lang="en-US" sz="2800" dirty="0"/>
              <a:t>Question 4: How did </a:t>
            </a:r>
            <a:r>
              <a:rPr lang="en-US" sz="2800" i="1" dirty="0"/>
              <a:t>you</a:t>
            </a:r>
            <a:r>
              <a:rPr lang="en-US" sz="2800" dirty="0"/>
              <a:t> tackle this research question? </a:t>
            </a:r>
          </a:p>
          <a:p>
            <a:r>
              <a:rPr lang="en-US" sz="2800" dirty="0"/>
              <a:t>Question 5: How did you go about doing the research that follows from your big idea?  </a:t>
            </a:r>
          </a:p>
          <a:p>
            <a:r>
              <a:rPr lang="en-US" sz="2800" dirty="0"/>
              <a:t>Question 6: What’s the key impact of your research?  (i.e., What does it all mean? Why should people care?)</a:t>
            </a:r>
          </a:p>
        </p:txBody>
      </p:sp>
    </p:spTree>
    <p:extLst>
      <p:ext uri="{BB962C8B-B14F-4D97-AF65-F5344CB8AC3E}">
        <p14:creationId xmlns:p14="http://schemas.microsoft.com/office/powerpoint/2010/main" val="234526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7C4D10-4650-44C7-AE42-79BEA4C99D22}"/>
              </a:ext>
            </a:extLst>
          </p:cNvPr>
          <p:cNvSpPr>
            <a:spLocks noGrp="1"/>
          </p:cNvSpPr>
          <p:nvPr>
            <p:ph type="title"/>
          </p:nvPr>
        </p:nvSpPr>
        <p:spPr>
          <a:xfrm>
            <a:off x="776972" y="132454"/>
            <a:ext cx="7290053" cy="1499615"/>
          </a:xfrm>
        </p:spPr>
        <p:txBody>
          <a:bodyPr/>
          <a:lstStyle/>
          <a:p>
            <a:pPr algn="ctr"/>
            <a:r>
              <a:rPr lang="en-US" dirty="0"/>
              <a:t>The 6 Questions! – with Dr. Seuss inspired Examples* </a:t>
            </a:r>
          </a:p>
        </p:txBody>
      </p:sp>
      <p:sp>
        <p:nvSpPr>
          <p:cNvPr id="5" name="Text Placeholder 4">
            <a:extLst>
              <a:ext uri="{FF2B5EF4-FFF2-40B4-BE49-F238E27FC236}">
                <a16:creationId xmlns:a16="http://schemas.microsoft.com/office/drawing/2014/main" id="{0AC5B923-F9CB-441F-BAC6-BC2FC9C56FDD}"/>
              </a:ext>
            </a:extLst>
          </p:cNvPr>
          <p:cNvSpPr>
            <a:spLocks noGrp="1"/>
          </p:cNvSpPr>
          <p:nvPr>
            <p:ph type="body" idx="1"/>
          </p:nvPr>
        </p:nvSpPr>
        <p:spPr>
          <a:xfrm>
            <a:off x="0" y="1752451"/>
            <a:ext cx="9144000" cy="4507193"/>
          </a:xfrm>
        </p:spPr>
        <p:txBody>
          <a:bodyPr/>
          <a:lstStyle/>
          <a:p>
            <a:r>
              <a:rPr lang="en-US" sz="2800" dirty="0"/>
              <a:t>Question 1:  What’s the topic?  </a:t>
            </a:r>
          </a:p>
          <a:p>
            <a:r>
              <a:rPr lang="en-US" dirty="0"/>
              <a:t>(1) In </a:t>
            </a:r>
            <a:r>
              <a:rPr lang="en-US" dirty="0" err="1"/>
              <a:t>widgetology</a:t>
            </a:r>
            <a:r>
              <a:rPr lang="en-US" dirty="0"/>
              <a:t>, it’s long been understood that you have to </a:t>
            </a:r>
            <a:r>
              <a:rPr lang="en-US" dirty="0" err="1"/>
              <a:t>glomp</a:t>
            </a:r>
            <a:r>
              <a:rPr lang="en-US" dirty="0"/>
              <a:t> the widgets before you can </a:t>
            </a:r>
            <a:r>
              <a:rPr lang="en-US" dirty="0" err="1"/>
              <a:t>squiffle</a:t>
            </a:r>
            <a:r>
              <a:rPr lang="en-US" dirty="0"/>
              <a:t> them.</a:t>
            </a:r>
            <a:endParaRPr lang="en-US" sz="2800" dirty="0"/>
          </a:p>
          <a:p>
            <a:r>
              <a:rPr lang="en-US" sz="2800" dirty="0"/>
              <a:t>Question 2: What is the problem that you tackled in this paper?</a:t>
            </a:r>
          </a:p>
          <a:p>
            <a:r>
              <a:rPr lang="en-US" dirty="0"/>
              <a:t>(2) But there is still no known general method to determine when they’ve been sufficiently </a:t>
            </a:r>
            <a:r>
              <a:rPr lang="en-US" dirty="0" err="1"/>
              <a:t>glomped</a:t>
            </a:r>
            <a:r>
              <a:rPr lang="en-US" dirty="0"/>
              <a:t>.</a:t>
            </a:r>
            <a:endParaRPr lang="en-US" sz="2800" dirty="0"/>
          </a:p>
          <a:p>
            <a:r>
              <a:rPr lang="en-US" sz="2800" dirty="0"/>
              <a:t>* Thank you to Steve </a:t>
            </a:r>
            <a:r>
              <a:rPr lang="en-US" sz="2800" dirty="0" err="1"/>
              <a:t>Easterbook</a:t>
            </a:r>
            <a:endParaRPr lang="en-US" sz="2800" dirty="0"/>
          </a:p>
        </p:txBody>
      </p:sp>
    </p:spTree>
    <p:extLst>
      <p:ext uri="{BB962C8B-B14F-4D97-AF65-F5344CB8AC3E}">
        <p14:creationId xmlns:p14="http://schemas.microsoft.com/office/powerpoint/2010/main" val="328486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7C4D10-4650-44C7-AE42-79BEA4C99D22}"/>
              </a:ext>
            </a:extLst>
          </p:cNvPr>
          <p:cNvSpPr>
            <a:spLocks noGrp="1"/>
          </p:cNvSpPr>
          <p:nvPr>
            <p:ph type="title"/>
          </p:nvPr>
        </p:nvSpPr>
        <p:spPr>
          <a:xfrm>
            <a:off x="776972" y="132454"/>
            <a:ext cx="7290053" cy="1499615"/>
          </a:xfrm>
        </p:spPr>
        <p:txBody>
          <a:bodyPr/>
          <a:lstStyle/>
          <a:p>
            <a:pPr algn="ctr"/>
            <a:r>
              <a:rPr lang="en-US" dirty="0"/>
              <a:t>The 6 Questions!</a:t>
            </a:r>
          </a:p>
        </p:txBody>
      </p:sp>
      <p:sp>
        <p:nvSpPr>
          <p:cNvPr id="5" name="Text Placeholder 4">
            <a:extLst>
              <a:ext uri="{FF2B5EF4-FFF2-40B4-BE49-F238E27FC236}">
                <a16:creationId xmlns:a16="http://schemas.microsoft.com/office/drawing/2014/main" id="{0AC5B923-F9CB-441F-BAC6-BC2FC9C56FDD}"/>
              </a:ext>
            </a:extLst>
          </p:cNvPr>
          <p:cNvSpPr>
            <a:spLocks noGrp="1"/>
          </p:cNvSpPr>
          <p:nvPr>
            <p:ph type="body" idx="1"/>
          </p:nvPr>
        </p:nvSpPr>
        <p:spPr>
          <a:xfrm>
            <a:off x="0" y="1175403"/>
            <a:ext cx="9144000" cy="4507193"/>
          </a:xfrm>
        </p:spPr>
        <p:txBody>
          <a:bodyPr/>
          <a:lstStyle/>
          <a:p>
            <a:r>
              <a:rPr lang="en-US" sz="2800" dirty="0"/>
              <a:t>Question 3:  Why has no one else adequately answered this question yet? </a:t>
            </a:r>
          </a:p>
          <a:p>
            <a:r>
              <a:rPr lang="en-US" dirty="0"/>
              <a:t>(3) The literature describes several specialist techniques that measure how </a:t>
            </a:r>
            <a:r>
              <a:rPr lang="en-US" dirty="0" err="1"/>
              <a:t>wizzled</a:t>
            </a:r>
            <a:r>
              <a:rPr lang="en-US" dirty="0"/>
              <a:t> or how whomped the widgets have become during </a:t>
            </a:r>
            <a:r>
              <a:rPr lang="en-US" dirty="0" err="1"/>
              <a:t>glomping</a:t>
            </a:r>
            <a:r>
              <a:rPr lang="en-US" dirty="0"/>
              <a:t>, but all of these involve slowing down the </a:t>
            </a:r>
            <a:r>
              <a:rPr lang="en-US" dirty="0" err="1"/>
              <a:t>glomping</a:t>
            </a:r>
            <a:r>
              <a:rPr lang="en-US" dirty="0"/>
              <a:t>, and thus risking a fracturing of the widgets.</a:t>
            </a:r>
          </a:p>
          <a:p>
            <a:r>
              <a:rPr lang="en-US" sz="2800" dirty="0"/>
              <a:t>Question 4: How did </a:t>
            </a:r>
            <a:r>
              <a:rPr lang="en-US" sz="2800" i="1" dirty="0"/>
              <a:t>you</a:t>
            </a:r>
            <a:r>
              <a:rPr lang="en-US" sz="2800" dirty="0"/>
              <a:t> tackle this research question? </a:t>
            </a:r>
          </a:p>
          <a:p>
            <a:r>
              <a:rPr lang="en-US" dirty="0"/>
              <a:t>(4) In this thesis, we introduce a new </a:t>
            </a:r>
            <a:r>
              <a:rPr lang="en-US" dirty="0" err="1"/>
              <a:t>glomping</a:t>
            </a:r>
            <a:r>
              <a:rPr lang="en-US" dirty="0"/>
              <a:t> technique, which we call </a:t>
            </a:r>
            <a:r>
              <a:rPr lang="en-US" dirty="0" err="1"/>
              <a:t>googa-glomping</a:t>
            </a:r>
            <a:r>
              <a:rPr lang="en-US" dirty="0"/>
              <a:t>, that allows direct measurement of </a:t>
            </a:r>
            <a:r>
              <a:rPr lang="en-US" dirty="0" err="1"/>
              <a:t>whifflization</a:t>
            </a:r>
            <a:r>
              <a:rPr lang="en-US" dirty="0"/>
              <a:t>, a superior metric for assessing </a:t>
            </a:r>
            <a:r>
              <a:rPr lang="en-US" dirty="0" err="1"/>
              <a:t>squiffle</a:t>
            </a:r>
            <a:r>
              <a:rPr lang="en-US" dirty="0"/>
              <a:t>-readiness.</a:t>
            </a:r>
            <a:endParaRPr lang="en-US" sz="2800" dirty="0"/>
          </a:p>
        </p:txBody>
      </p:sp>
    </p:spTree>
    <p:extLst>
      <p:ext uri="{BB962C8B-B14F-4D97-AF65-F5344CB8AC3E}">
        <p14:creationId xmlns:p14="http://schemas.microsoft.com/office/powerpoint/2010/main" val="163614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7C4D10-4650-44C7-AE42-79BEA4C99D22}"/>
              </a:ext>
            </a:extLst>
          </p:cNvPr>
          <p:cNvSpPr>
            <a:spLocks noGrp="1"/>
          </p:cNvSpPr>
          <p:nvPr>
            <p:ph type="title"/>
          </p:nvPr>
        </p:nvSpPr>
        <p:spPr>
          <a:xfrm>
            <a:off x="776972" y="132454"/>
            <a:ext cx="7290053" cy="1499615"/>
          </a:xfrm>
        </p:spPr>
        <p:txBody>
          <a:bodyPr/>
          <a:lstStyle/>
          <a:p>
            <a:pPr algn="ctr"/>
            <a:r>
              <a:rPr lang="en-US" dirty="0"/>
              <a:t>The 6 Questions!</a:t>
            </a:r>
          </a:p>
        </p:txBody>
      </p:sp>
      <p:sp>
        <p:nvSpPr>
          <p:cNvPr id="5" name="Text Placeholder 4">
            <a:extLst>
              <a:ext uri="{FF2B5EF4-FFF2-40B4-BE49-F238E27FC236}">
                <a16:creationId xmlns:a16="http://schemas.microsoft.com/office/drawing/2014/main" id="{0AC5B923-F9CB-441F-BAC6-BC2FC9C56FDD}"/>
              </a:ext>
            </a:extLst>
          </p:cNvPr>
          <p:cNvSpPr>
            <a:spLocks noGrp="1"/>
          </p:cNvSpPr>
          <p:nvPr>
            <p:ph type="body" idx="1"/>
          </p:nvPr>
        </p:nvSpPr>
        <p:spPr>
          <a:xfrm>
            <a:off x="0" y="1175403"/>
            <a:ext cx="9144000" cy="4507193"/>
          </a:xfrm>
        </p:spPr>
        <p:txBody>
          <a:bodyPr/>
          <a:lstStyle/>
          <a:p>
            <a:r>
              <a:rPr lang="en-US" sz="2800" dirty="0"/>
              <a:t>Question 5: How did you go about doing the research that follows from your big idea?  </a:t>
            </a:r>
          </a:p>
          <a:p>
            <a:r>
              <a:rPr lang="en-US" dirty="0"/>
              <a:t>(5) We describe a series of experiments on each of the five major types of widget, and show that in each case, </a:t>
            </a:r>
            <a:r>
              <a:rPr lang="en-US" dirty="0" err="1"/>
              <a:t>googa-glomping</a:t>
            </a:r>
            <a:r>
              <a:rPr lang="en-US" dirty="0"/>
              <a:t> runs faster than competing techniques, and produces </a:t>
            </a:r>
            <a:r>
              <a:rPr lang="en-US" dirty="0" err="1"/>
              <a:t>glomped</a:t>
            </a:r>
            <a:r>
              <a:rPr lang="en-US" dirty="0"/>
              <a:t> widgets that are perfect for </a:t>
            </a:r>
            <a:r>
              <a:rPr lang="en-US" dirty="0" err="1"/>
              <a:t>squiffling</a:t>
            </a:r>
            <a:r>
              <a:rPr lang="en-US" dirty="0"/>
              <a:t>.</a:t>
            </a:r>
            <a:endParaRPr lang="en-US" sz="2800" dirty="0"/>
          </a:p>
          <a:p>
            <a:r>
              <a:rPr lang="en-US" sz="2800" dirty="0"/>
              <a:t>Question 6: What’s the key impact of your research? </a:t>
            </a:r>
            <a:r>
              <a:rPr lang="en-US" dirty="0"/>
              <a:t>(6) We expect this new approach to dramatically reduce the cost of </a:t>
            </a:r>
            <a:r>
              <a:rPr lang="en-US" dirty="0" err="1"/>
              <a:t>squiffled</a:t>
            </a:r>
            <a:r>
              <a:rPr lang="en-US" dirty="0"/>
              <a:t> widgets without any loss of quality, and hence make mass production viable.</a:t>
            </a:r>
            <a:endParaRPr lang="en-US" sz="2800" dirty="0"/>
          </a:p>
        </p:txBody>
      </p:sp>
    </p:spTree>
    <p:extLst>
      <p:ext uri="{BB962C8B-B14F-4D97-AF65-F5344CB8AC3E}">
        <p14:creationId xmlns:p14="http://schemas.microsoft.com/office/powerpoint/2010/main" val="46474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36B86-9738-4D3D-A887-EBD6A9FB8F94}"/>
              </a:ext>
            </a:extLst>
          </p:cNvPr>
          <p:cNvSpPr>
            <a:spLocks noGrp="1"/>
          </p:cNvSpPr>
          <p:nvPr>
            <p:ph type="title"/>
          </p:nvPr>
        </p:nvSpPr>
        <p:spPr/>
        <p:txBody>
          <a:bodyPr/>
          <a:lstStyle/>
          <a:p>
            <a:r>
              <a:rPr lang="en-US" dirty="0"/>
              <a:t>Bonus:  A Meta-Example</a:t>
            </a:r>
          </a:p>
        </p:txBody>
      </p:sp>
    </p:spTree>
    <p:extLst>
      <p:ext uri="{BB962C8B-B14F-4D97-AF65-F5344CB8AC3E}">
        <p14:creationId xmlns:p14="http://schemas.microsoft.com/office/powerpoint/2010/main" val="2521659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D58181-E1D9-4324-AC9B-6EC9D13F97F4}"/>
              </a:ext>
            </a:extLst>
          </p:cNvPr>
          <p:cNvSpPr>
            <a:spLocks noGrp="1"/>
          </p:cNvSpPr>
          <p:nvPr>
            <p:ph type="body" idx="1"/>
          </p:nvPr>
        </p:nvSpPr>
        <p:spPr>
          <a:xfrm>
            <a:off x="1828800" y="164236"/>
            <a:ext cx="6773662" cy="5925845"/>
          </a:xfrm>
        </p:spPr>
        <p:txBody>
          <a:bodyPr/>
          <a:lstStyle/>
          <a:p>
            <a:pPr marL="457200" marR="0" lvl="0" indent="-355600" algn="l" defTabSz="914400" rtl="0" eaLnBrk="1" fontAlgn="auto" latinLnBrk="0" hangingPunct="1">
              <a:lnSpc>
                <a:spcPct val="90000"/>
              </a:lnSpc>
              <a:spcBef>
                <a:spcPts val="1200"/>
              </a:spcBef>
              <a:spcAft>
                <a:spcPts val="0"/>
              </a:spcAft>
              <a:buClr>
                <a:srgbClr val="500000"/>
              </a:buClr>
              <a:buSzPts val="2000"/>
              <a:buFont typeface="Questrial"/>
              <a:buChar char=" "/>
              <a:tabLst/>
              <a:defRPr/>
            </a:pPr>
            <a:r>
              <a:rPr kumimoji="0" lang="en-US" sz="2000" b="0" u="none" strike="noStrike" kern="0" cap="none" spc="0" normalizeH="0" baseline="0" noProof="0" dirty="0">
                <a:ln>
                  <a:noFill/>
                </a:ln>
                <a:solidFill>
                  <a:srgbClr val="FF0000"/>
                </a:solidFill>
                <a:effectLst/>
                <a:uLnTx/>
                <a:uFillTx/>
                <a:latin typeface="Droid Sans"/>
                <a:sym typeface="Questrial"/>
              </a:rPr>
              <a:t>(1) </a:t>
            </a:r>
            <a:r>
              <a:rPr kumimoji="0" lang="en-US" sz="2000" b="0" u="none" strike="noStrike" kern="0" cap="none" spc="0" normalizeH="0" baseline="0" noProof="0" dirty="0">
                <a:ln>
                  <a:noFill/>
                </a:ln>
                <a:solidFill>
                  <a:srgbClr val="292929"/>
                </a:solidFill>
                <a:effectLst/>
                <a:uLnTx/>
                <a:uFillTx/>
                <a:latin typeface="Droid Sans"/>
                <a:sym typeface="Questrial"/>
              </a:rPr>
              <a:t>The first sentence of an abstract should clearly introduce the topic of the paper so that readers can relate it to other work they are familiar with. </a:t>
            </a:r>
            <a:r>
              <a:rPr kumimoji="0" lang="en-US" sz="2000" b="0" u="none" strike="noStrike" kern="0" cap="none" spc="0" normalizeH="0" baseline="0" noProof="0" dirty="0">
                <a:ln>
                  <a:noFill/>
                </a:ln>
                <a:solidFill>
                  <a:srgbClr val="FFA401"/>
                </a:solidFill>
                <a:effectLst/>
                <a:uLnTx/>
                <a:uFillTx/>
                <a:latin typeface="Droid Sans"/>
                <a:sym typeface="Questrial"/>
              </a:rPr>
              <a:t>(2) </a:t>
            </a:r>
            <a:r>
              <a:rPr kumimoji="0" lang="en-US" sz="2000" b="0" u="none" strike="noStrike" kern="0" cap="none" spc="0" normalizeH="0" baseline="0" noProof="0" dirty="0">
                <a:ln>
                  <a:noFill/>
                </a:ln>
                <a:solidFill>
                  <a:srgbClr val="292929"/>
                </a:solidFill>
                <a:effectLst/>
                <a:uLnTx/>
                <a:uFillTx/>
                <a:latin typeface="Droid Sans"/>
                <a:sym typeface="Questrial"/>
              </a:rPr>
              <a:t>However, an analysis of abstracts across a range of fields show that few follow this advice, nor do they take the opportunity to summarize previous work in their second sentence. </a:t>
            </a:r>
            <a:r>
              <a:rPr kumimoji="0" lang="en-US" sz="2000" b="0" u="none" strike="noStrike" kern="0" cap="none" spc="0" normalizeH="0" baseline="0" noProof="0" dirty="0">
                <a:ln>
                  <a:noFill/>
                </a:ln>
                <a:solidFill>
                  <a:srgbClr val="FFC000"/>
                </a:solidFill>
                <a:effectLst/>
                <a:uLnTx/>
                <a:uFillTx/>
                <a:latin typeface="Droid Sans"/>
                <a:sym typeface="Questrial"/>
              </a:rPr>
              <a:t>(3)</a:t>
            </a:r>
            <a:r>
              <a:rPr kumimoji="0" lang="en-US" sz="2000" b="0" u="none" strike="noStrike" kern="0" cap="none" spc="0" normalizeH="0" baseline="0" noProof="0" dirty="0">
                <a:ln>
                  <a:noFill/>
                </a:ln>
                <a:solidFill>
                  <a:srgbClr val="292929"/>
                </a:solidFill>
                <a:effectLst/>
                <a:uLnTx/>
                <a:uFillTx/>
                <a:latin typeface="Droid Sans"/>
                <a:sym typeface="Questrial"/>
              </a:rPr>
              <a:t> A central issue is the lack of structure in standard advice on abstract writing, so most authors don’t realize the third sentence should point out the deficiencies of this existing research. </a:t>
            </a:r>
            <a:r>
              <a:rPr kumimoji="0" lang="en-US" sz="2000" b="0" u="none" strike="noStrike" kern="0" cap="none" spc="0" normalizeH="0" baseline="0" noProof="0" dirty="0">
                <a:ln>
                  <a:noFill/>
                </a:ln>
                <a:solidFill>
                  <a:srgbClr val="92D050"/>
                </a:solidFill>
                <a:effectLst/>
                <a:uLnTx/>
                <a:uFillTx/>
                <a:latin typeface="Droid Sans"/>
                <a:sym typeface="Questrial"/>
              </a:rPr>
              <a:t>(4) </a:t>
            </a:r>
            <a:r>
              <a:rPr kumimoji="0" lang="en-US" sz="2000" b="0" u="none" strike="noStrike" kern="0" cap="none" spc="0" normalizeH="0" baseline="0" noProof="0" dirty="0">
                <a:ln>
                  <a:noFill/>
                </a:ln>
                <a:solidFill>
                  <a:srgbClr val="292929"/>
                </a:solidFill>
                <a:effectLst/>
                <a:uLnTx/>
                <a:uFillTx/>
                <a:latin typeface="Droid Sans"/>
                <a:sym typeface="Questrial"/>
              </a:rPr>
              <a:t>To solve this problem, we describe a technique that structures the entire abstract around a set of six sentences, each of which has a specific role, so that by the end of the first four sentences you have introduced the idea fully. </a:t>
            </a:r>
            <a:r>
              <a:rPr kumimoji="0" lang="en-US" sz="2000" b="0" u="none" strike="noStrike" kern="0" cap="none" spc="0" normalizeH="0" baseline="0" noProof="0" dirty="0">
                <a:ln>
                  <a:noFill/>
                </a:ln>
                <a:solidFill>
                  <a:srgbClr val="00B0F0"/>
                </a:solidFill>
                <a:effectLst/>
                <a:uLnTx/>
                <a:uFillTx/>
                <a:latin typeface="Droid Sans"/>
                <a:sym typeface="Questrial"/>
              </a:rPr>
              <a:t>(5)</a:t>
            </a:r>
            <a:r>
              <a:rPr kumimoji="0" lang="en-US" sz="2000" b="0" u="none" strike="noStrike" kern="0" cap="none" spc="0" normalizeH="0" baseline="0" noProof="0" dirty="0">
                <a:ln>
                  <a:noFill/>
                </a:ln>
                <a:solidFill>
                  <a:srgbClr val="292929"/>
                </a:solidFill>
                <a:effectLst/>
                <a:uLnTx/>
                <a:uFillTx/>
                <a:latin typeface="Droid Sans"/>
                <a:sym typeface="Questrial"/>
              </a:rPr>
              <a:t> This structure then allows you to use the fifth sentence to elaborate a little on the research, explain how it works, and talk about the various ways that you have applied it, for example to teach generations of new graduate students how to write clearly. </a:t>
            </a:r>
            <a:r>
              <a:rPr kumimoji="0" lang="en-US" sz="2000" b="0" u="none" strike="noStrike" kern="0" cap="none" spc="0" normalizeH="0" baseline="0" noProof="0" dirty="0">
                <a:ln>
                  <a:noFill/>
                </a:ln>
                <a:solidFill>
                  <a:srgbClr val="7030A0"/>
                </a:solidFill>
                <a:effectLst/>
                <a:uLnTx/>
                <a:uFillTx/>
                <a:latin typeface="Droid Sans"/>
                <a:sym typeface="Questrial"/>
              </a:rPr>
              <a:t>(6)</a:t>
            </a:r>
            <a:r>
              <a:rPr kumimoji="0" lang="en-US" sz="2000" b="0" u="none" strike="noStrike" kern="0" cap="none" spc="0" normalizeH="0" baseline="0" noProof="0" dirty="0">
                <a:ln>
                  <a:noFill/>
                </a:ln>
                <a:solidFill>
                  <a:srgbClr val="292929"/>
                </a:solidFill>
                <a:effectLst/>
                <a:uLnTx/>
                <a:uFillTx/>
                <a:latin typeface="Droid Sans"/>
                <a:sym typeface="Questrial"/>
              </a:rPr>
              <a:t> This technique is helpful because it clarifies your thinking and leads to a final sentence that summarizes why your research matters.</a:t>
            </a:r>
            <a:endParaRPr kumimoji="0" lang="en-US" sz="2000" b="0" u="none" strike="noStrike" kern="0" cap="none" spc="0" normalizeH="0" baseline="0" noProof="0" dirty="0">
              <a:ln>
                <a:noFill/>
              </a:ln>
              <a:solidFill>
                <a:srgbClr val="332C2C"/>
              </a:solidFill>
              <a:effectLst/>
              <a:uLnTx/>
              <a:uFillTx/>
              <a:latin typeface="Questrial"/>
              <a:sym typeface="Questrial"/>
            </a:endParaRPr>
          </a:p>
          <a:p>
            <a:endParaRPr lang="en-US" dirty="0"/>
          </a:p>
        </p:txBody>
      </p:sp>
      <p:sp>
        <p:nvSpPr>
          <p:cNvPr id="4" name="TextBox 3">
            <a:extLst>
              <a:ext uri="{FF2B5EF4-FFF2-40B4-BE49-F238E27FC236}">
                <a16:creationId xmlns:a16="http://schemas.microsoft.com/office/drawing/2014/main" id="{31B927C2-1B37-4DFB-8E00-9390A7F3E0C6}"/>
              </a:ext>
            </a:extLst>
          </p:cNvPr>
          <p:cNvSpPr txBox="1"/>
          <p:nvPr/>
        </p:nvSpPr>
        <p:spPr>
          <a:xfrm>
            <a:off x="257452" y="643622"/>
            <a:ext cx="1722267" cy="5570756"/>
          </a:xfrm>
          <a:prstGeom prst="rect">
            <a:avLst/>
          </a:prstGeom>
          <a:noFill/>
        </p:spPr>
        <p:txBody>
          <a:bodyPr wrap="square" rtlCol="0">
            <a:spAutoFit/>
          </a:bodyPr>
          <a:lstStyle/>
          <a:p>
            <a:pPr marL="342900" indent="-342900">
              <a:buAutoNum type="arabicPeriod"/>
            </a:pPr>
            <a:r>
              <a:rPr lang="en-US" sz="1800" dirty="0">
                <a:solidFill>
                  <a:srgbClr val="FF0000"/>
                </a:solidFill>
              </a:rPr>
              <a:t>The Topic</a:t>
            </a:r>
          </a:p>
          <a:p>
            <a:pPr marL="342900" indent="-342900">
              <a:buAutoNum type="arabicPeriod"/>
            </a:pPr>
            <a:r>
              <a:rPr lang="en-US" sz="1800" dirty="0">
                <a:solidFill>
                  <a:srgbClr val="FFA401"/>
                </a:solidFill>
              </a:rPr>
              <a:t>The Problem being solved</a:t>
            </a:r>
          </a:p>
          <a:p>
            <a:pPr marL="342900" indent="-342900">
              <a:buAutoNum type="arabicPeriod"/>
            </a:pPr>
            <a:r>
              <a:rPr lang="en-US" sz="1800" dirty="0">
                <a:solidFill>
                  <a:srgbClr val="FFC000"/>
                </a:solidFill>
              </a:rPr>
              <a:t>Why Previous Research has not yet solved it</a:t>
            </a:r>
          </a:p>
          <a:p>
            <a:pPr marL="342900" indent="-342900">
              <a:buAutoNum type="arabicPeriod"/>
            </a:pPr>
            <a:r>
              <a:rPr lang="en-US" sz="1800" dirty="0">
                <a:solidFill>
                  <a:srgbClr val="92D050"/>
                </a:solidFill>
              </a:rPr>
              <a:t>How </a:t>
            </a:r>
            <a:r>
              <a:rPr lang="en-US" sz="1800" i="1" dirty="0">
                <a:solidFill>
                  <a:srgbClr val="92D050"/>
                </a:solidFill>
              </a:rPr>
              <a:t>you</a:t>
            </a:r>
            <a:r>
              <a:rPr lang="en-US" sz="1800" dirty="0">
                <a:solidFill>
                  <a:srgbClr val="92D050"/>
                </a:solidFill>
              </a:rPr>
              <a:t> tackled the problem</a:t>
            </a:r>
          </a:p>
          <a:p>
            <a:pPr marL="342900" indent="-342900">
              <a:buAutoNum type="arabicPeriod"/>
            </a:pPr>
            <a:r>
              <a:rPr lang="en-US" sz="1800" dirty="0">
                <a:solidFill>
                  <a:srgbClr val="00B0F0"/>
                </a:solidFill>
              </a:rPr>
              <a:t>How you did the research itself</a:t>
            </a:r>
          </a:p>
          <a:p>
            <a:pPr marL="342900" indent="-342900">
              <a:buAutoNum type="arabicPeriod"/>
            </a:pPr>
            <a:r>
              <a:rPr lang="en-US" sz="1800" dirty="0">
                <a:solidFill>
                  <a:srgbClr val="7030A0"/>
                </a:solidFill>
              </a:rPr>
              <a:t>Why we care</a:t>
            </a:r>
          </a:p>
          <a:p>
            <a:pPr marL="342900" indent="-342900">
              <a:buAutoNum type="arabicPeriod"/>
            </a:pPr>
            <a:endParaRPr lang="en-US" dirty="0"/>
          </a:p>
        </p:txBody>
      </p:sp>
    </p:spTree>
    <p:extLst>
      <p:ext uri="{BB962C8B-B14F-4D97-AF65-F5344CB8AC3E}">
        <p14:creationId xmlns:p14="http://schemas.microsoft.com/office/powerpoint/2010/main" val="63053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124871-F4E3-4E44-871D-65FDD4C0596E}"/>
              </a:ext>
            </a:extLst>
          </p:cNvPr>
          <p:cNvSpPr>
            <a:spLocks noGrp="1"/>
          </p:cNvSpPr>
          <p:nvPr>
            <p:ph type="title"/>
          </p:nvPr>
        </p:nvSpPr>
        <p:spPr/>
        <p:txBody>
          <a:bodyPr/>
          <a:lstStyle/>
          <a:p>
            <a:r>
              <a:rPr lang="en-US" dirty="0"/>
              <a:t>How long is an abstract? </a:t>
            </a:r>
          </a:p>
        </p:txBody>
      </p:sp>
      <p:sp>
        <p:nvSpPr>
          <p:cNvPr id="5" name="Text Placeholder 4">
            <a:extLst>
              <a:ext uri="{FF2B5EF4-FFF2-40B4-BE49-F238E27FC236}">
                <a16:creationId xmlns:a16="http://schemas.microsoft.com/office/drawing/2014/main" id="{89862D74-C2AC-432C-9ED6-831407898106}"/>
              </a:ext>
            </a:extLst>
          </p:cNvPr>
          <p:cNvSpPr>
            <a:spLocks noGrp="1"/>
          </p:cNvSpPr>
          <p:nvPr>
            <p:ph type="body" idx="1"/>
          </p:nvPr>
        </p:nvSpPr>
        <p:spPr/>
        <p:txBody>
          <a:bodyPr/>
          <a:lstStyle/>
          <a:p>
            <a:pPr>
              <a:buFont typeface="Arial" panose="020B0604020202020204" pitchFamily="34" charset="0"/>
              <a:buChar char="•"/>
            </a:pPr>
            <a:r>
              <a:rPr lang="en-US" sz="2800" dirty="0"/>
              <a:t>150-300 words</a:t>
            </a:r>
          </a:p>
          <a:p>
            <a:pPr>
              <a:buFont typeface="Arial" panose="020B0604020202020204" pitchFamily="34" charset="0"/>
              <a:buChar char="•"/>
            </a:pPr>
            <a:r>
              <a:rPr lang="en-US" sz="2800" dirty="0"/>
              <a:t>Depends on the journal or university requirement</a:t>
            </a:r>
          </a:p>
        </p:txBody>
      </p:sp>
    </p:spTree>
    <p:extLst>
      <p:ext uri="{BB962C8B-B14F-4D97-AF65-F5344CB8AC3E}">
        <p14:creationId xmlns:p14="http://schemas.microsoft.com/office/powerpoint/2010/main" val="2331837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124871-F4E3-4E44-871D-65FDD4C0596E}"/>
              </a:ext>
            </a:extLst>
          </p:cNvPr>
          <p:cNvSpPr>
            <a:spLocks noGrp="1"/>
          </p:cNvSpPr>
          <p:nvPr>
            <p:ph type="title"/>
          </p:nvPr>
        </p:nvSpPr>
        <p:spPr>
          <a:xfrm>
            <a:off x="204186" y="520231"/>
            <a:ext cx="8735627" cy="1499615"/>
          </a:xfrm>
        </p:spPr>
        <p:txBody>
          <a:bodyPr/>
          <a:lstStyle/>
          <a:p>
            <a:r>
              <a:rPr lang="en-US" dirty="0"/>
              <a:t>What tense do I write an abstract? </a:t>
            </a:r>
          </a:p>
        </p:txBody>
      </p:sp>
      <p:sp>
        <p:nvSpPr>
          <p:cNvPr id="5" name="Text Placeholder 4">
            <a:extLst>
              <a:ext uri="{FF2B5EF4-FFF2-40B4-BE49-F238E27FC236}">
                <a16:creationId xmlns:a16="http://schemas.microsoft.com/office/drawing/2014/main" id="{89862D74-C2AC-432C-9ED6-831407898106}"/>
              </a:ext>
            </a:extLst>
          </p:cNvPr>
          <p:cNvSpPr>
            <a:spLocks noGrp="1"/>
          </p:cNvSpPr>
          <p:nvPr>
            <p:ph type="body" idx="1"/>
          </p:nvPr>
        </p:nvSpPr>
        <p:spPr>
          <a:xfrm>
            <a:off x="768095" y="1935332"/>
            <a:ext cx="7290055" cy="4374028"/>
          </a:xfrm>
        </p:spPr>
        <p:txBody>
          <a:bodyPr/>
          <a:lstStyle/>
          <a:p>
            <a:pPr>
              <a:buFont typeface="Arial" panose="020B0604020202020204" pitchFamily="34" charset="0"/>
              <a:buChar char="•"/>
            </a:pPr>
            <a:r>
              <a:rPr lang="en-US" sz="2800" dirty="0"/>
              <a:t>There is no one “rule” but tenses usually switch within</a:t>
            </a:r>
          </a:p>
          <a:p>
            <a:pPr>
              <a:buFont typeface="Arial" panose="020B0604020202020204" pitchFamily="34" charset="0"/>
              <a:buChar char="•"/>
            </a:pPr>
            <a:r>
              <a:rPr lang="en-US" sz="2800" dirty="0"/>
              <a:t>Most commonly:</a:t>
            </a:r>
          </a:p>
          <a:p>
            <a:pPr lvl="1">
              <a:buFont typeface="Arial" panose="020B0604020202020204" pitchFamily="34" charset="0"/>
              <a:buChar char="•"/>
            </a:pPr>
            <a:r>
              <a:rPr lang="en-US" sz="2400" b="1" u="sng" dirty="0"/>
              <a:t>Present</a:t>
            </a:r>
            <a:r>
              <a:rPr lang="en-US" sz="2400" dirty="0"/>
              <a:t> or </a:t>
            </a:r>
            <a:r>
              <a:rPr lang="en-US" sz="2400" b="1" u="sng" dirty="0"/>
              <a:t>Present Perfect </a:t>
            </a:r>
            <a:r>
              <a:rPr lang="en-US" sz="2400" dirty="0"/>
              <a:t>tense for opening statements (e.g., Writing has been an important aspect of school curriculum)</a:t>
            </a:r>
          </a:p>
          <a:p>
            <a:pPr lvl="1">
              <a:buFont typeface="Arial" panose="020B0604020202020204" pitchFamily="34" charset="0"/>
              <a:buChar char="•"/>
            </a:pPr>
            <a:r>
              <a:rPr lang="en-US" sz="2400" b="1" u="sng" dirty="0"/>
              <a:t>Past tense </a:t>
            </a:r>
            <a:r>
              <a:rPr lang="en-US" sz="2400" dirty="0"/>
              <a:t>for methods and results.</a:t>
            </a:r>
          </a:p>
          <a:p>
            <a:pPr lvl="1">
              <a:buFont typeface="Arial" panose="020B0604020202020204" pitchFamily="34" charset="0"/>
              <a:buChar char="•"/>
            </a:pPr>
            <a:r>
              <a:rPr lang="en-US" sz="2400" b="1" u="sng" dirty="0"/>
              <a:t>Present tense </a:t>
            </a:r>
            <a:r>
              <a:rPr lang="en-US" sz="2400" dirty="0"/>
              <a:t>for conclusions.</a:t>
            </a:r>
          </a:p>
        </p:txBody>
      </p:sp>
    </p:spTree>
    <p:extLst>
      <p:ext uri="{BB962C8B-B14F-4D97-AF65-F5344CB8AC3E}">
        <p14:creationId xmlns:p14="http://schemas.microsoft.com/office/powerpoint/2010/main" val="4267053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124871-F4E3-4E44-871D-65FDD4C0596E}"/>
              </a:ext>
            </a:extLst>
          </p:cNvPr>
          <p:cNvSpPr>
            <a:spLocks noGrp="1"/>
          </p:cNvSpPr>
          <p:nvPr>
            <p:ph type="title"/>
          </p:nvPr>
        </p:nvSpPr>
        <p:spPr/>
        <p:txBody>
          <a:bodyPr/>
          <a:lstStyle/>
          <a:p>
            <a:r>
              <a:rPr lang="en-US" dirty="0"/>
              <a:t>Can I use first person in the abstract? </a:t>
            </a:r>
          </a:p>
        </p:txBody>
      </p:sp>
      <p:sp>
        <p:nvSpPr>
          <p:cNvPr id="5" name="Text Placeholder 4">
            <a:extLst>
              <a:ext uri="{FF2B5EF4-FFF2-40B4-BE49-F238E27FC236}">
                <a16:creationId xmlns:a16="http://schemas.microsoft.com/office/drawing/2014/main" id="{89862D74-C2AC-432C-9ED6-831407898106}"/>
              </a:ext>
            </a:extLst>
          </p:cNvPr>
          <p:cNvSpPr>
            <a:spLocks noGrp="1"/>
          </p:cNvSpPr>
          <p:nvPr>
            <p:ph type="body" idx="1"/>
          </p:nvPr>
        </p:nvSpPr>
        <p:spPr/>
        <p:txBody>
          <a:bodyPr/>
          <a:lstStyle/>
          <a:p>
            <a:pPr>
              <a:buFont typeface="Arial" panose="020B0604020202020204" pitchFamily="34" charset="0"/>
              <a:buChar char="•"/>
            </a:pPr>
            <a:r>
              <a:rPr lang="en-US" sz="2800" dirty="0"/>
              <a:t>Yes.</a:t>
            </a:r>
          </a:p>
          <a:p>
            <a:pPr>
              <a:buFont typeface="Arial" panose="020B0604020202020204" pitchFamily="34" charset="0"/>
              <a:buChar char="•"/>
            </a:pPr>
            <a:r>
              <a:rPr lang="en-US" sz="2800" dirty="0"/>
              <a:t>Often will be in the forms of:</a:t>
            </a:r>
          </a:p>
          <a:p>
            <a:pPr lvl="1">
              <a:buFont typeface="Arial" panose="020B0604020202020204" pitchFamily="34" charset="0"/>
              <a:buChar char="•"/>
            </a:pPr>
            <a:r>
              <a:rPr lang="en-US" sz="2400" dirty="0"/>
              <a:t>We observed … </a:t>
            </a:r>
          </a:p>
          <a:p>
            <a:pPr lvl="1">
              <a:buFont typeface="Arial" panose="020B0604020202020204" pitchFamily="34" charset="0"/>
              <a:buChar char="•"/>
            </a:pPr>
            <a:r>
              <a:rPr lang="en-US" sz="2400" dirty="0"/>
              <a:t>We discuss …</a:t>
            </a:r>
          </a:p>
          <a:p>
            <a:pPr lvl="1">
              <a:buFont typeface="Arial" panose="020B0604020202020204" pitchFamily="34" charset="0"/>
              <a:buChar char="•"/>
            </a:pPr>
            <a:r>
              <a:rPr lang="en-US" sz="2400" dirty="0"/>
              <a:t>We conclude …</a:t>
            </a:r>
          </a:p>
          <a:p>
            <a:pPr>
              <a:buFont typeface="Arial" panose="020B0604020202020204" pitchFamily="34" charset="0"/>
              <a:buChar char="•"/>
            </a:pPr>
            <a:r>
              <a:rPr lang="en-US" sz="2800" dirty="0"/>
              <a:t>From a writing point of view:  Do it!  Adds pace, makes abstracts shorter</a:t>
            </a:r>
          </a:p>
          <a:p>
            <a:pPr>
              <a:buFont typeface="Arial" panose="020B0604020202020204" pitchFamily="34" charset="0"/>
              <a:buChar char="•"/>
            </a:pPr>
            <a:r>
              <a:rPr lang="en-US" sz="2800" dirty="0"/>
              <a:t>Important Caveat: Depends on the discipline/source </a:t>
            </a:r>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2332606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3"/>
          <p:cNvSpPr txBox="1">
            <a:spLocks noGrp="1"/>
          </p:cNvSpPr>
          <p:nvPr>
            <p:ph type="title"/>
          </p:nvPr>
        </p:nvSpPr>
        <p:spPr>
          <a:xfrm>
            <a:off x="768095" y="585216"/>
            <a:ext cx="7290053" cy="1499615"/>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C0C0C"/>
              </a:buClr>
              <a:buSzPts val="1400"/>
              <a:buFont typeface="Questrial"/>
              <a:buNone/>
            </a:pPr>
            <a:r>
              <a:rPr lang="en-US" dirty="0"/>
              <a:t>How do I seek useful feedback on my abstract?</a:t>
            </a:r>
            <a:endParaRPr dirty="0"/>
          </a:p>
        </p:txBody>
      </p:sp>
      <p:sp>
        <p:nvSpPr>
          <p:cNvPr id="319" name="Google Shape;319;p33"/>
          <p:cNvSpPr txBox="1">
            <a:spLocks noGrp="1"/>
          </p:cNvSpPr>
          <p:nvPr>
            <p:ph type="body" idx="1"/>
          </p:nvPr>
        </p:nvSpPr>
        <p:spPr>
          <a:xfrm>
            <a:off x="768095" y="2286000"/>
            <a:ext cx="7290055" cy="4023360"/>
          </a:xfrm>
          <a:prstGeom prst="rect">
            <a:avLst/>
          </a:prstGeom>
          <a:noFill/>
          <a:ln>
            <a:noFill/>
          </a:ln>
        </p:spPr>
        <p:txBody>
          <a:bodyPr spcFirstLastPara="1" wrap="square" lIns="91425" tIns="91425" rIns="91425" bIns="91425" anchor="t" anchorCtr="0">
            <a:noAutofit/>
          </a:bodyPr>
          <a:lstStyle/>
          <a:p>
            <a:pPr marL="101600" lvl="0" indent="0" algn="l" rtl="0">
              <a:lnSpc>
                <a:spcPct val="90000"/>
              </a:lnSpc>
              <a:spcBef>
                <a:spcPts val="1200"/>
              </a:spcBef>
              <a:spcAft>
                <a:spcPts val="0"/>
              </a:spcAft>
              <a:buSzPts val="2000"/>
              <a:buNone/>
            </a:pPr>
            <a:r>
              <a:rPr lang="en-US" dirty="0"/>
              <a:t>3 KEY Questions</a:t>
            </a:r>
          </a:p>
          <a:p>
            <a:pPr marL="558800" lvl="0" indent="-457200" algn="l" rtl="0">
              <a:lnSpc>
                <a:spcPct val="90000"/>
              </a:lnSpc>
              <a:spcBef>
                <a:spcPts val="1200"/>
              </a:spcBef>
              <a:spcAft>
                <a:spcPts val="0"/>
              </a:spcAft>
              <a:buSzPts val="2000"/>
              <a:buFont typeface="Arial"/>
              <a:buAutoNum type="arabicPeriod"/>
            </a:pPr>
            <a:r>
              <a:rPr lang="en-US" dirty="0"/>
              <a:t>Do you understand what my research is about?</a:t>
            </a:r>
            <a:endParaRPr dirty="0"/>
          </a:p>
          <a:p>
            <a:pPr marL="558800" lvl="0" indent="-457200" algn="l" rtl="0">
              <a:lnSpc>
                <a:spcPct val="90000"/>
              </a:lnSpc>
              <a:spcBef>
                <a:spcPts val="1200"/>
              </a:spcBef>
              <a:spcAft>
                <a:spcPts val="0"/>
              </a:spcAft>
              <a:buSzPts val="2000"/>
              <a:buFont typeface="Arial"/>
              <a:buAutoNum type="arabicPeriod"/>
            </a:pPr>
            <a:r>
              <a:rPr lang="en-US" dirty="0"/>
              <a:t>Do you understand why my research is important?</a:t>
            </a:r>
            <a:endParaRPr dirty="0"/>
          </a:p>
          <a:p>
            <a:pPr marL="558800" lvl="0" indent="-457200" algn="l" rtl="0">
              <a:lnSpc>
                <a:spcPct val="90000"/>
              </a:lnSpc>
              <a:spcBef>
                <a:spcPts val="1200"/>
              </a:spcBef>
              <a:spcAft>
                <a:spcPts val="0"/>
              </a:spcAft>
              <a:buSzPts val="2000"/>
              <a:buFont typeface="Arial"/>
              <a:buAutoNum type="arabicPeriod"/>
            </a:pPr>
            <a:r>
              <a:rPr lang="en-US" dirty="0"/>
              <a:t>Does my abstract make you want to keep reading?</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1CF00-7C70-4458-82A1-2A67DE7BC2DB}"/>
              </a:ext>
            </a:extLst>
          </p:cNvPr>
          <p:cNvSpPr>
            <a:spLocks noGrp="1"/>
          </p:cNvSpPr>
          <p:nvPr>
            <p:ph type="title"/>
          </p:nvPr>
        </p:nvSpPr>
        <p:spPr>
          <a:xfrm>
            <a:off x="2956263" y="2958993"/>
            <a:ext cx="5797120" cy="715889"/>
          </a:xfrm>
        </p:spPr>
        <p:txBody>
          <a:bodyPr/>
          <a:lstStyle/>
          <a:p>
            <a:pPr algn="l"/>
            <a:r>
              <a:rPr lang="en-US" sz="3600" b="0" i="0" u="none" strike="noStrike" baseline="0" dirty="0">
                <a:solidFill>
                  <a:srgbClr val="333333"/>
                </a:solidFill>
                <a:latin typeface="Roboto-Regular"/>
              </a:rPr>
              <a:t>“</a:t>
            </a:r>
            <a:r>
              <a:rPr lang="en-US" sz="3600" b="0" i="1" u="none" strike="noStrike" baseline="0" dirty="0">
                <a:solidFill>
                  <a:srgbClr val="333333"/>
                </a:solidFill>
                <a:latin typeface="Roboto-Regular"/>
              </a:rPr>
              <a:t>Abstracts function precisely as wallet size photos did: Whatever is portrayed in the big image of your manuscript appears in the smaller image … if you already have developed the main text, it’s easy to generate the miniature</a:t>
            </a:r>
            <a:r>
              <a:rPr lang="en-US" sz="3600" b="0" i="0" u="none" strike="noStrike" baseline="0" dirty="0">
                <a:solidFill>
                  <a:srgbClr val="333333"/>
                </a:solidFill>
                <a:latin typeface="Roboto-Regular"/>
              </a:rPr>
              <a:t>” – Pat Goodson </a:t>
            </a:r>
            <a:endParaRPr lang="en-US" sz="3600" dirty="0"/>
          </a:p>
        </p:txBody>
      </p:sp>
      <p:pic>
        <p:nvPicPr>
          <p:cNvPr id="4" name="Picture 3">
            <a:extLst>
              <a:ext uri="{FF2B5EF4-FFF2-40B4-BE49-F238E27FC236}">
                <a16:creationId xmlns:a16="http://schemas.microsoft.com/office/drawing/2014/main" id="{30FB53A4-A6FC-462B-A77A-CA8466CC96B3}"/>
              </a:ext>
            </a:extLst>
          </p:cNvPr>
          <p:cNvPicPr>
            <a:picLocks noChangeAspect="1"/>
          </p:cNvPicPr>
          <p:nvPr/>
        </p:nvPicPr>
        <p:blipFill>
          <a:blip r:embed="rId3"/>
          <a:stretch>
            <a:fillRect/>
          </a:stretch>
        </p:blipFill>
        <p:spPr>
          <a:xfrm>
            <a:off x="8019494" y="5378804"/>
            <a:ext cx="829485" cy="1220034"/>
          </a:xfrm>
          <a:prstGeom prst="rect">
            <a:avLst/>
          </a:prstGeom>
        </p:spPr>
      </p:pic>
      <p:pic>
        <p:nvPicPr>
          <p:cNvPr id="5" name="Picture 4">
            <a:extLst>
              <a:ext uri="{FF2B5EF4-FFF2-40B4-BE49-F238E27FC236}">
                <a16:creationId xmlns:a16="http://schemas.microsoft.com/office/drawing/2014/main" id="{0488D91E-94DE-4FA3-8BE9-B9BAD14B658D}"/>
              </a:ext>
            </a:extLst>
          </p:cNvPr>
          <p:cNvPicPr>
            <a:picLocks noChangeAspect="1"/>
          </p:cNvPicPr>
          <p:nvPr/>
        </p:nvPicPr>
        <p:blipFill>
          <a:blip r:embed="rId4"/>
          <a:stretch>
            <a:fillRect/>
          </a:stretch>
        </p:blipFill>
        <p:spPr>
          <a:xfrm>
            <a:off x="204186" y="226249"/>
            <a:ext cx="2405760" cy="3537883"/>
          </a:xfrm>
          <a:prstGeom prst="rect">
            <a:avLst/>
          </a:prstGeom>
        </p:spPr>
      </p:pic>
    </p:spTree>
    <p:extLst>
      <p:ext uri="{BB962C8B-B14F-4D97-AF65-F5344CB8AC3E}">
        <p14:creationId xmlns:p14="http://schemas.microsoft.com/office/powerpoint/2010/main" val="961135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1"/>
          <p:cNvSpPr txBox="1">
            <a:spLocks noGrp="1"/>
          </p:cNvSpPr>
          <p:nvPr>
            <p:ph type="title"/>
          </p:nvPr>
        </p:nvSpPr>
        <p:spPr>
          <a:xfrm>
            <a:off x="768095" y="585216"/>
            <a:ext cx="7290053" cy="1499615"/>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C0C0C"/>
              </a:buClr>
              <a:buSzPts val="1400"/>
              <a:buFont typeface="Questrial"/>
              <a:buNone/>
            </a:pPr>
            <a:r>
              <a:rPr lang="en-US" dirty="0"/>
              <a:t>Approach 1: A “Reverse Outline” Abstract in 20 minutes</a:t>
            </a:r>
            <a:endParaRPr dirty="0"/>
          </a:p>
        </p:txBody>
      </p:sp>
      <p:sp>
        <p:nvSpPr>
          <p:cNvPr id="306" name="Google Shape;306;p31"/>
          <p:cNvSpPr txBox="1">
            <a:spLocks noGrp="1"/>
          </p:cNvSpPr>
          <p:nvPr>
            <p:ph type="body" idx="1"/>
          </p:nvPr>
        </p:nvSpPr>
        <p:spPr>
          <a:xfrm>
            <a:off x="768095" y="2286000"/>
            <a:ext cx="7290055" cy="4023360"/>
          </a:xfrm>
          <a:prstGeom prst="rect">
            <a:avLst/>
          </a:prstGeom>
          <a:noFill/>
          <a:ln>
            <a:noFill/>
          </a:ln>
        </p:spPr>
        <p:txBody>
          <a:bodyPr spcFirstLastPara="1" wrap="square" lIns="91425" tIns="91425" rIns="91425" bIns="91425" anchor="t" anchorCtr="0">
            <a:noAutofit/>
          </a:bodyPr>
          <a:lstStyle/>
          <a:p>
            <a:pPr marL="457200" marR="0" lvl="0" indent="-228600" algn="l" rtl="0">
              <a:lnSpc>
                <a:spcPct val="90000"/>
              </a:lnSpc>
              <a:spcBef>
                <a:spcPts val="1200"/>
              </a:spcBef>
              <a:spcAft>
                <a:spcPts val="0"/>
              </a:spcAft>
              <a:buClr>
                <a:schemeClr val="accent1"/>
              </a:buClr>
              <a:buSzPts val="2000"/>
              <a:buFont typeface="Questrial"/>
              <a:buNone/>
            </a:pPr>
            <a:r>
              <a:rPr lang="en-US" dirty="0"/>
              <a:t>First 10 minutes</a:t>
            </a:r>
          </a:p>
          <a:p>
            <a:pPr marL="685800" marR="0" lvl="0" indent="-457200" algn="l" rtl="0">
              <a:lnSpc>
                <a:spcPct val="90000"/>
              </a:lnSpc>
              <a:spcBef>
                <a:spcPts val="1200"/>
              </a:spcBef>
              <a:spcAft>
                <a:spcPts val="0"/>
              </a:spcAft>
              <a:buClr>
                <a:schemeClr val="accent1"/>
              </a:buClr>
              <a:buSzPts val="2000"/>
              <a:buFont typeface="+mj-lt"/>
              <a:buAutoNum type="arabicPeriod"/>
            </a:pPr>
            <a:r>
              <a:rPr lang="en-US" dirty="0"/>
              <a:t>Consult your paper</a:t>
            </a:r>
          </a:p>
          <a:p>
            <a:pPr marL="685800" indent="-457200">
              <a:buFont typeface="+mj-lt"/>
              <a:buAutoNum type="arabicPeriod"/>
            </a:pPr>
            <a:r>
              <a:rPr lang="en-US" dirty="0"/>
              <a:t>Format your abstract to mirror the same structure of your manuscript (e.g., introduction, purpose, methods, results, conclusion)</a:t>
            </a:r>
          </a:p>
          <a:p>
            <a:pPr marL="685800" marR="0" lvl="0" indent="-457200" algn="l" rtl="0">
              <a:lnSpc>
                <a:spcPct val="90000"/>
              </a:lnSpc>
              <a:spcBef>
                <a:spcPts val="1200"/>
              </a:spcBef>
              <a:spcAft>
                <a:spcPts val="0"/>
              </a:spcAft>
              <a:buClr>
                <a:schemeClr val="accent1"/>
              </a:buClr>
              <a:buSzPts val="2000"/>
              <a:buFont typeface="+mj-lt"/>
              <a:buAutoNum type="arabicPeriod"/>
            </a:pPr>
            <a:r>
              <a:rPr lang="en-US" dirty="0">
                <a:solidFill>
                  <a:schemeClr val="tx1"/>
                </a:solidFill>
              </a:rPr>
              <a:t>In your paper, highlight </a:t>
            </a:r>
            <a:r>
              <a:rPr lang="en-US" dirty="0"/>
              <a:t>each paragraph’s key sentence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1"/>
          <p:cNvSpPr txBox="1">
            <a:spLocks noGrp="1"/>
          </p:cNvSpPr>
          <p:nvPr>
            <p:ph type="title"/>
          </p:nvPr>
        </p:nvSpPr>
        <p:spPr>
          <a:xfrm>
            <a:off x="768095" y="585216"/>
            <a:ext cx="7290053" cy="1499615"/>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C0C0C"/>
              </a:buClr>
              <a:buSzPts val="1400"/>
              <a:buFont typeface="Questrial"/>
              <a:buNone/>
            </a:pPr>
            <a:r>
              <a:rPr lang="en-US" dirty="0"/>
              <a:t>Approach 1: A “Reverse Outline” Abstract in 20 minutes</a:t>
            </a:r>
            <a:endParaRPr dirty="0"/>
          </a:p>
        </p:txBody>
      </p:sp>
      <p:sp>
        <p:nvSpPr>
          <p:cNvPr id="306" name="Google Shape;306;p31"/>
          <p:cNvSpPr txBox="1">
            <a:spLocks noGrp="1"/>
          </p:cNvSpPr>
          <p:nvPr>
            <p:ph type="body" idx="1"/>
          </p:nvPr>
        </p:nvSpPr>
        <p:spPr>
          <a:xfrm>
            <a:off x="768095" y="2286000"/>
            <a:ext cx="7290055" cy="4023360"/>
          </a:xfrm>
          <a:prstGeom prst="rect">
            <a:avLst/>
          </a:prstGeom>
          <a:noFill/>
          <a:ln>
            <a:noFill/>
          </a:ln>
        </p:spPr>
        <p:txBody>
          <a:bodyPr spcFirstLastPara="1" wrap="square" lIns="91425" tIns="91425" rIns="91425" bIns="91425" anchor="t" anchorCtr="0">
            <a:noAutofit/>
          </a:bodyPr>
          <a:lstStyle/>
          <a:p>
            <a:pPr marL="457200" marR="0" lvl="0" indent="-228600" algn="l" rtl="0">
              <a:lnSpc>
                <a:spcPct val="90000"/>
              </a:lnSpc>
              <a:spcBef>
                <a:spcPts val="1200"/>
              </a:spcBef>
              <a:spcAft>
                <a:spcPts val="0"/>
              </a:spcAft>
              <a:buClr>
                <a:schemeClr val="accent1"/>
              </a:buClr>
              <a:buSzPts val="2000"/>
              <a:buFont typeface="Questrial"/>
              <a:buNone/>
            </a:pPr>
            <a:r>
              <a:rPr lang="en-US" dirty="0"/>
              <a:t>Second 10 minutes</a:t>
            </a:r>
          </a:p>
          <a:p>
            <a:pPr marL="685800" marR="0" lvl="0" indent="-457200" algn="l" rtl="0">
              <a:lnSpc>
                <a:spcPct val="90000"/>
              </a:lnSpc>
              <a:spcBef>
                <a:spcPts val="1200"/>
              </a:spcBef>
              <a:spcAft>
                <a:spcPts val="0"/>
              </a:spcAft>
              <a:buClr>
                <a:schemeClr val="accent1"/>
              </a:buClr>
              <a:buSzPts val="2000"/>
              <a:buFont typeface="+mj-lt"/>
              <a:buAutoNum type="arabicPeriod"/>
            </a:pPr>
            <a:r>
              <a:rPr lang="en-US" dirty="0"/>
              <a:t>Select several 1-2 key sentences from each section.</a:t>
            </a:r>
          </a:p>
          <a:p>
            <a:pPr marL="685800" marR="0" lvl="0" indent="-457200" algn="l" rtl="0">
              <a:lnSpc>
                <a:spcPct val="90000"/>
              </a:lnSpc>
              <a:spcBef>
                <a:spcPts val="1200"/>
              </a:spcBef>
              <a:spcAft>
                <a:spcPts val="0"/>
              </a:spcAft>
              <a:buClr>
                <a:schemeClr val="accent1"/>
              </a:buClr>
              <a:buSzPts val="2000"/>
              <a:buFont typeface="+mj-lt"/>
              <a:buAutoNum type="arabicPeriod"/>
            </a:pPr>
            <a:r>
              <a:rPr lang="en-US" dirty="0"/>
              <a:t>Copy and paste them into the appropriate sections of your abstract</a:t>
            </a:r>
          </a:p>
          <a:p>
            <a:pPr marL="685800" indent="-457200">
              <a:buFont typeface="+mj-lt"/>
              <a:buAutoNum type="arabicPeriod"/>
            </a:pPr>
            <a:r>
              <a:rPr lang="en-US" dirty="0"/>
              <a:t>Revise for flow, connections, and removal of redundancies</a:t>
            </a:r>
          </a:p>
          <a:p>
            <a:pPr marL="685800" marR="0" lvl="0" indent="-457200" algn="l" rtl="0">
              <a:lnSpc>
                <a:spcPct val="90000"/>
              </a:lnSpc>
              <a:spcBef>
                <a:spcPts val="1200"/>
              </a:spcBef>
              <a:spcAft>
                <a:spcPts val="0"/>
              </a:spcAft>
              <a:buClr>
                <a:schemeClr val="accent1"/>
              </a:buClr>
              <a:buSzPts val="2000"/>
              <a:buFont typeface="+mj-lt"/>
              <a:buAutoNum type="arabicPeriod"/>
            </a:pPr>
            <a:r>
              <a:rPr lang="en-US" dirty="0">
                <a:solidFill>
                  <a:schemeClr val="tx1"/>
                </a:solidFill>
              </a:rPr>
              <a:t>Edit for word count and other restrictions</a:t>
            </a:r>
          </a:p>
          <a:p>
            <a:pPr marL="685800" marR="0" lvl="0" indent="-457200" algn="l" rtl="0">
              <a:lnSpc>
                <a:spcPct val="90000"/>
              </a:lnSpc>
              <a:spcBef>
                <a:spcPts val="1200"/>
              </a:spcBef>
              <a:spcAft>
                <a:spcPts val="0"/>
              </a:spcAft>
              <a:buClr>
                <a:schemeClr val="accent1"/>
              </a:buClr>
              <a:buSzPts val="2000"/>
              <a:buFont typeface="+mj-lt"/>
              <a:buAutoNum type="arabicPeriod"/>
            </a:pPr>
            <a:endParaRPr lang="en-US" dirty="0">
              <a:solidFill>
                <a:schemeClr val="tx1"/>
              </a:solidFill>
            </a:endParaRPr>
          </a:p>
          <a:p>
            <a:pPr marL="228600" marR="0" lvl="0" indent="0" algn="l" rtl="0">
              <a:lnSpc>
                <a:spcPct val="90000"/>
              </a:lnSpc>
              <a:spcBef>
                <a:spcPts val="1200"/>
              </a:spcBef>
              <a:spcAft>
                <a:spcPts val="0"/>
              </a:spcAft>
              <a:buClr>
                <a:schemeClr val="accent1"/>
              </a:buClr>
              <a:buSzPts val="2000"/>
              <a:buNone/>
            </a:pPr>
            <a:r>
              <a:rPr lang="en-US" dirty="0">
                <a:solidFill>
                  <a:schemeClr val="tx1"/>
                </a:solidFill>
              </a:rPr>
              <a:t>Note: the goal is not having to rewrite.  Your abstract will be consistent with your paper.</a:t>
            </a:r>
          </a:p>
          <a:p>
            <a:pPr marL="685800" marR="0" lvl="0" indent="-457200" algn="l" rtl="0">
              <a:lnSpc>
                <a:spcPct val="90000"/>
              </a:lnSpc>
              <a:spcBef>
                <a:spcPts val="1200"/>
              </a:spcBef>
              <a:spcAft>
                <a:spcPts val="0"/>
              </a:spcAft>
              <a:buClr>
                <a:schemeClr val="accent1"/>
              </a:buClr>
              <a:buSzPts val="2000"/>
              <a:buFont typeface="+mj-lt"/>
              <a:buAutoNum type="arabicPeriod"/>
            </a:pPr>
            <a:endParaRPr lang="en-US" dirty="0"/>
          </a:p>
        </p:txBody>
      </p:sp>
    </p:spTree>
    <p:extLst>
      <p:ext uri="{BB962C8B-B14F-4D97-AF65-F5344CB8AC3E}">
        <p14:creationId xmlns:p14="http://schemas.microsoft.com/office/powerpoint/2010/main" val="3928516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1CF00-7C70-4458-82A1-2A67DE7BC2DB}"/>
              </a:ext>
            </a:extLst>
          </p:cNvPr>
          <p:cNvSpPr>
            <a:spLocks noGrp="1"/>
          </p:cNvSpPr>
          <p:nvPr>
            <p:ph type="title"/>
          </p:nvPr>
        </p:nvSpPr>
        <p:spPr>
          <a:xfrm>
            <a:off x="457200" y="2106479"/>
            <a:ext cx="8229600" cy="715889"/>
          </a:xfrm>
        </p:spPr>
        <p:txBody>
          <a:bodyPr/>
          <a:lstStyle/>
          <a:p>
            <a:pPr algn="l"/>
            <a:r>
              <a:rPr lang="en-US" sz="3600" b="0" i="0" u="none" strike="noStrike" baseline="0" dirty="0">
                <a:solidFill>
                  <a:srgbClr val="333333"/>
                </a:solidFill>
                <a:latin typeface="Roboto-Regular"/>
              </a:rPr>
              <a:t>“</a:t>
            </a:r>
            <a:r>
              <a:rPr lang="en-US" sz="3600" b="0" i="1" u="none" strike="noStrike" baseline="0" dirty="0">
                <a:solidFill>
                  <a:srgbClr val="333333"/>
                </a:solidFill>
                <a:latin typeface="Roboto-Regular"/>
              </a:rPr>
              <a:t>A good abstract is like writing a haiku. It is very tightly constrained and you have to accomplish a lot in a very small amount a space. Simplicity is a key watchword</a:t>
            </a:r>
            <a:r>
              <a:rPr lang="en-US" sz="3600" b="0" i="0" u="none" strike="noStrike" baseline="0" dirty="0">
                <a:solidFill>
                  <a:srgbClr val="333333"/>
                </a:solidFill>
                <a:latin typeface="Roboto-Regular"/>
              </a:rPr>
              <a:t>.” – Mark </a:t>
            </a:r>
            <a:r>
              <a:rPr lang="en-US" sz="3600" b="0" i="0" u="none" strike="noStrike" baseline="0" dirty="0" err="1">
                <a:solidFill>
                  <a:srgbClr val="333333"/>
                </a:solidFill>
                <a:latin typeface="Roboto-Regular"/>
              </a:rPr>
              <a:t>Pedretti</a:t>
            </a:r>
            <a:endParaRPr lang="en-US" sz="3600" dirty="0"/>
          </a:p>
        </p:txBody>
      </p:sp>
    </p:spTree>
    <p:extLst>
      <p:ext uri="{BB962C8B-B14F-4D97-AF65-F5344CB8AC3E}">
        <p14:creationId xmlns:p14="http://schemas.microsoft.com/office/powerpoint/2010/main" val="1770841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AF0A8D-E18D-4623-9960-149B2A7C4533}"/>
              </a:ext>
            </a:extLst>
          </p:cNvPr>
          <p:cNvSpPr>
            <a:spLocks noGrp="1"/>
          </p:cNvSpPr>
          <p:nvPr>
            <p:ph type="title"/>
          </p:nvPr>
        </p:nvSpPr>
        <p:spPr/>
        <p:txBody>
          <a:bodyPr/>
          <a:lstStyle/>
          <a:p>
            <a:r>
              <a:rPr lang="en-US" dirty="0"/>
              <a:t>Approach 2: The Rhetorical approach (with templates!)</a:t>
            </a:r>
          </a:p>
        </p:txBody>
      </p:sp>
      <p:sp>
        <p:nvSpPr>
          <p:cNvPr id="5" name="Text Placeholder 4">
            <a:extLst>
              <a:ext uri="{FF2B5EF4-FFF2-40B4-BE49-F238E27FC236}">
                <a16:creationId xmlns:a16="http://schemas.microsoft.com/office/drawing/2014/main" id="{2217E067-ED43-413C-BD8B-F4E524758A87}"/>
              </a:ext>
            </a:extLst>
          </p:cNvPr>
          <p:cNvSpPr>
            <a:spLocks noGrp="1"/>
          </p:cNvSpPr>
          <p:nvPr>
            <p:ph type="body" idx="1"/>
          </p:nvPr>
        </p:nvSpPr>
        <p:spPr/>
        <p:txBody>
          <a:bodyPr/>
          <a:lstStyle/>
          <a:p>
            <a:endParaRPr lang="en-US" dirty="0"/>
          </a:p>
        </p:txBody>
      </p:sp>
      <p:graphicFrame>
        <p:nvGraphicFramePr>
          <p:cNvPr id="6" name="Table 6">
            <a:extLst>
              <a:ext uri="{FF2B5EF4-FFF2-40B4-BE49-F238E27FC236}">
                <a16:creationId xmlns:a16="http://schemas.microsoft.com/office/drawing/2014/main" id="{52FEFF7C-80E3-4914-9180-9209F4549CC9}"/>
              </a:ext>
            </a:extLst>
          </p:cNvPr>
          <p:cNvGraphicFramePr>
            <a:graphicFrameLocks noGrp="1"/>
          </p:cNvGraphicFramePr>
          <p:nvPr>
            <p:extLst>
              <p:ext uri="{D42A27DB-BD31-4B8C-83A1-F6EECF244321}">
                <p14:modId xmlns:p14="http://schemas.microsoft.com/office/powerpoint/2010/main" val="3874586262"/>
              </p:ext>
            </p:extLst>
          </p:nvPr>
        </p:nvGraphicFramePr>
        <p:xfrm>
          <a:off x="692458" y="1997475"/>
          <a:ext cx="7365689" cy="4321959"/>
        </p:xfrm>
        <a:graphic>
          <a:graphicData uri="http://schemas.openxmlformats.org/drawingml/2006/table">
            <a:tbl>
              <a:tblPr firstRow="1" bandRow="1">
                <a:tableStyleId>{5C22544A-7EE6-4342-B048-85BDC9FD1C3A}</a:tableStyleId>
              </a:tblPr>
              <a:tblGrid>
                <a:gridCol w="3044655">
                  <a:extLst>
                    <a:ext uri="{9D8B030D-6E8A-4147-A177-3AD203B41FA5}">
                      <a16:colId xmlns:a16="http://schemas.microsoft.com/office/drawing/2014/main" val="2838617144"/>
                    </a:ext>
                  </a:extLst>
                </a:gridCol>
                <a:gridCol w="4321034">
                  <a:extLst>
                    <a:ext uri="{9D8B030D-6E8A-4147-A177-3AD203B41FA5}">
                      <a16:colId xmlns:a16="http://schemas.microsoft.com/office/drawing/2014/main" val="2385827635"/>
                    </a:ext>
                  </a:extLst>
                </a:gridCol>
              </a:tblGrid>
              <a:tr h="847239">
                <a:tc>
                  <a:txBody>
                    <a:bodyPr/>
                    <a:lstStyle/>
                    <a:p>
                      <a:r>
                        <a:rPr lang="en-US" sz="2400" dirty="0"/>
                        <a:t>Rhetorical Moves</a:t>
                      </a:r>
                    </a:p>
                  </a:txBody>
                  <a:tcPr/>
                </a:tc>
                <a:tc>
                  <a:txBody>
                    <a:bodyPr/>
                    <a:lstStyle/>
                    <a:p>
                      <a:r>
                        <a:rPr lang="en-US" sz="2400" dirty="0"/>
                        <a:t>Examples</a:t>
                      </a:r>
                    </a:p>
                  </a:txBody>
                  <a:tcPr/>
                </a:tc>
                <a:extLst>
                  <a:ext uri="{0D108BD9-81ED-4DB2-BD59-A6C34878D82A}">
                    <a16:rowId xmlns:a16="http://schemas.microsoft.com/office/drawing/2014/main" val="591373103"/>
                  </a:ext>
                </a:extLst>
              </a:tr>
              <a:tr h="1588060">
                <a:tc>
                  <a:txBody>
                    <a:bodyPr/>
                    <a:lstStyle/>
                    <a:p>
                      <a:r>
                        <a:rPr lang="en-US" sz="1800" dirty="0"/>
                        <a:t>Move 1) Introduces the situation or problem.  The argument of the centrality of your topic.  It can be a question.  </a:t>
                      </a:r>
                    </a:p>
                  </a:txBody>
                  <a:tcPr/>
                </a:tc>
                <a:tc>
                  <a:txBody>
                    <a:bodyPr/>
                    <a:lstStyle/>
                    <a:p>
                      <a:r>
                        <a:rPr lang="en-US" sz="1800" dirty="0"/>
                        <a:t>_____ is fundamental to _____</a:t>
                      </a:r>
                    </a:p>
                    <a:p>
                      <a:r>
                        <a:rPr lang="en-US" sz="1800" dirty="0"/>
                        <a:t>_____ is of interest because ____</a:t>
                      </a:r>
                    </a:p>
                    <a:p>
                      <a:r>
                        <a:rPr lang="en-US" sz="1800" dirty="0"/>
                        <a:t>Central to the discipline of _____ is _____</a:t>
                      </a:r>
                    </a:p>
                    <a:p>
                      <a:r>
                        <a:rPr lang="en-US" sz="1800" dirty="0"/>
                        <a:t>Why have we not yet solved the problem of ____? </a:t>
                      </a:r>
                    </a:p>
                  </a:txBody>
                  <a:tcPr/>
                </a:tc>
                <a:extLst>
                  <a:ext uri="{0D108BD9-81ED-4DB2-BD59-A6C34878D82A}">
                    <a16:rowId xmlns:a16="http://schemas.microsoft.com/office/drawing/2014/main" val="2494575118"/>
                  </a:ext>
                </a:extLst>
              </a:tr>
              <a:tr h="1588060">
                <a:tc>
                  <a:txBody>
                    <a:bodyPr/>
                    <a:lstStyle/>
                    <a:p>
                      <a:r>
                        <a:rPr lang="en-US" sz="1800" dirty="0"/>
                        <a:t>Move 2) Explain the purpose of the research</a:t>
                      </a:r>
                    </a:p>
                  </a:txBody>
                  <a:tcPr/>
                </a:tc>
                <a:tc>
                  <a:txBody>
                    <a:bodyPr/>
                    <a:lstStyle/>
                    <a:p>
                      <a:r>
                        <a:rPr lang="en-US" sz="1800" dirty="0"/>
                        <a:t>This research investigates ______</a:t>
                      </a:r>
                      <a:br>
                        <a:rPr lang="en-US" sz="1800" dirty="0"/>
                      </a:br>
                      <a:r>
                        <a:rPr lang="en-US" sz="1800" dirty="0"/>
                        <a:t>We analyzed ______</a:t>
                      </a:r>
                    </a:p>
                    <a:p>
                      <a:r>
                        <a:rPr lang="en-US" sz="1800" dirty="0"/>
                        <a:t>This study investigated the usefulness of ____ on ______</a:t>
                      </a:r>
                    </a:p>
                    <a:p>
                      <a:r>
                        <a:rPr lang="en-US" sz="1800" dirty="0"/>
                        <a:t>This paper assesses the significance of _____</a:t>
                      </a:r>
                    </a:p>
                  </a:txBody>
                  <a:tcPr/>
                </a:tc>
                <a:extLst>
                  <a:ext uri="{0D108BD9-81ED-4DB2-BD59-A6C34878D82A}">
                    <a16:rowId xmlns:a16="http://schemas.microsoft.com/office/drawing/2014/main" val="3486348475"/>
                  </a:ext>
                </a:extLst>
              </a:tr>
            </a:tbl>
          </a:graphicData>
        </a:graphic>
      </p:graphicFrame>
    </p:spTree>
    <p:extLst>
      <p:ext uri="{BB962C8B-B14F-4D97-AF65-F5344CB8AC3E}">
        <p14:creationId xmlns:p14="http://schemas.microsoft.com/office/powerpoint/2010/main" val="190349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AF0A8D-E18D-4623-9960-149B2A7C4533}"/>
              </a:ext>
            </a:extLst>
          </p:cNvPr>
          <p:cNvSpPr>
            <a:spLocks noGrp="1"/>
          </p:cNvSpPr>
          <p:nvPr>
            <p:ph type="title"/>
          </p:nvPr>
        </p:nvSpPr>
        <p:spPr/>
        <p:txBody>
          <a:bodyPr/>
          <a:lstStyle/>
          <a:p>
            <a:r>
              <a:rPr lang="en-US" dirty="0"/>
              <a:t>Approach 2: The Rhetorical approach (with templates!)</a:t>
            </a:r>
          </a:p>
        </p:txBody>
      </p:sp>
      <p:sp>
        <p:nvSpPr>
          <p:cNvPr id="5" name="Text Placeholder 4">
            <a:extLst>
              <a:ext uri="{FF2B5EF4-FFF2-40B4-BE49-F238E27FC236}">
                <a16:creationId xmlns:a16="http://schemas.microsoft.com/office/drawing/2014/main" id="{2217E067-ED43-413C-BD8B-F4E524758A87}"/>
              </a:ext>
            </a:extLst>
          </p:cNvPr>
          <p:cNvSpPr>
            <a:spLocks noGrp="1"/>
          </p:cNvSpPr>
          <p:nvPr>
            <p:ph type="body" idx="1"/>
          </p:nvPr>
        </p:nvSpPr>
        <p:spPr/>
        <p:txBody>
          <a:bodyPr/>
          <a:lstStyle/>
          <a:p>
            <a:endParaRPr lang="en-US" dirty="0"/>
          </a:p>
        </p:txBody>
      </p:sp>
      <p:graphicFrame>
        <p:nvGraphicFramePr>
          <p:cNvPr id="6" name="Table 6">
            <a:extLst>
              <a:ext uri="{FF2B5EF4-FFF2-40B4-BE49-F238E27FC236}">
                <a16:creationId xmlns:a16="http://schemas.microsoft.com/office/drawing/2014/main" id="{52FEFF7C-80E3-4914-9180-9209F4549CC9}"/>
              </a:ext>
            </a:extLst>
          </p:cNvPr>
          <p:cNvGraphicFramePr>
            <a:graphicFrameLocks noGrp="1"/>
          </p:cNvGraphicFramePr>
          <p:nvPr>
            <p:extLst>
              <p:ext uri="{D42A27DB-BD31-4B8C-83A1-F6EECF244321}">
                <p14:modId xmlns:p14="http://schemas.microsoft.com/office/powerpoint/2010/main" val="886136003"/>
              </p:ext>
            </p:extLst>
          </p:nvPr>
        </p:nvGraphicFramePr>
        <p:xfrm>
          <a:off x="692458" y="1997475"/>
          <a:ext cx="7365689" cy="4023359"/>
        </p:xfrm>
        <a:graphic>
          <a:graphicData uri="http://schemas.openxmlformats.org/drawingml/2006/table">
            <a:tbl>
              <a:tblPr firstRow="1" bandRow="1">
                <a:tableStyleId>{5C22544A-7EE6-4342-B048-85BDC9FD1C3A}</a:tableStyleId>
              </a:tblPr>
              <a:tblGrid>
                <a:gridCol w="3044655">
                  <a:extLst>
                    <a:ext uri="{9D8B030D-6E8A-4147-A177-3AD203B41FA5}">
                      <a16:colId xmlns:a16="http://schemas.microsoft.com/office/drawing/2014/main" val="2838617144"/>
                    </a:ext>
                  </a:extLst>
                </a:gridCol>
                <a:gridCol w="4321034">
                  <a:extLst>
                    <a:ext uri="{9D8B030D-6E8A-4147-A177-3AD203B41FA5}">
                      <a16:colId xmlns:a16="http://schemas.microsoft.com/office/drawing/2014/main" val="2385827635"/>
                    </a:ext>
                  </a:extLst>
                </a:gridCol>
              </a:tblGrid>
              <a:tr h="847239">
                <a:tc>
                  <a:txBody>
                    <a:bodyPr/>
                    <a:lstStyle/>
                    <a:p>
                      <a:r>
                        <a:rPr lang="en-US" sz="2400" dirty="0"/>
                        <a:t>Rhetorical Function</a:t>
                      </a:r>
                    </a:p>
                  </a:txBody>
                  <a:tcPr/>
                </a:tc>
                <a:tc>
                  <a:txBody>
                    <a:bodyPr/>
                    <a:lstStyle/>
                    <a:p>
                      <a:r>
                        <a:rPr lang="en-US" sz="2400" dirty="0"/>
                        <a:t>Examples</a:t>
                      </a:r>
                    </a:p>
                  </a:txBody>
                  <a:tcPr/>
                </a:tc>
                <a:extLst>
                  <a:ext uri="{0D108BD9-81ED-4DB2-BD59-A6C34878D82A}">
                    <a16:rowId xmlns:a16="http://schemas.microsoft.com/office/drawing/2014/main" val="591373103"/>
                  </a:ext>
                </a:extLst>
              </a:tr>
              <a:tr h="1588060">
                <a:tc>
                  <a:txBody>
                    <a:bodyPr/>
                    <a:lstStyle/>
                    <a:p>
                      <a:r>
                        <a:rPr lang="en-US" sz="1800" dirty="0"/>
                        <a:t>Move 3) Describes the methods, material &amp; procedures</a:t>
                      </a:r>
                    </a:p>
                  </a:txBody>
                  <a:tcPr/>
                </a:tc>
                <a:tc>
                  <a:txBody>
                    <a:bodyPr/>
                    <a:lstStyle/>
                    <a:p>
                      <a:r>
                        <a:rPr lang="en-US" sz="1800" dirty="0"/>
                        <a:t>We used a mixed methodological approach to _____</a:t>
                      </a:r>
                    </a:p>
                    <a:p>
                      <a:r>
                        <a:rPr lang="en-US" sz="1800" dirty="0"/>
                        <a:t>This study used a qualitative case study approach to investigate _____</a:t>
                      </a:r>
                    </a:p>
                    <a:p>
                      <a:r>
                        <a:rPr lang="en-US" sz="1800" dirty="0"/>
                        <a:t>Data was collected by _______</a:t>
                      </a:r>
                    </a:p>
                  </a:txBody>
                  <a:tcPr/>
                </a:tc>
                <a:extLst>
                  <a:ext uri="{0D108BD9-81ED-4DB2-BD59-A6C34878D82A}">
                    <a16:rowId xmlns:a16="http://schemas.microsoft.com/office/drawing/2014/main" val="2494575118"/>
                  </a:ext>
                </a:extLst>
              </a:tr>
              <a:tr h="1588060">
                <a:tc>
                  <a:txBody>
                    <a:bodyPr/>
                    <a:lstStyle/>
                    <a:p>
                      <a:r>
                        <a:rPr lang="en-US" sz="1800" dirty="0"/>
                        <a:t>Move 4) Present the findings, usually 1-2 key takeaways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t>We found ________</a:t>
                      </a:r>
                    </a:p>
                    <a:p>
                      <a:r>
                        <a:rPr lang="en-US" sz="1800" dirty="0"/>
                        <a:t>The data indicated that _____</a:t>
                      </a:r>
                    </a:p>
                    <a:p>
                      <a:r>
                        <a:rPr lang="en-US" sz="1800" dirty="0"/>
                        <a:t>The results suggest that ____</a:t>
                      </a:r>
                    </a:p>
                    <a:p>
                      <a:r>
                        <a:rPr lang="en-US" sz="1800" dirty="0"/>
                        <a:t>Overall, these results show that ____</a:t>
                      </a:r>
                    </a:p>
                  </a:txBody>
                  <a:tcPr/>
                </a:tc>
                <a:extLst>
                  <a:ext uri="{0D108BD9-81ED-4DB2-BD59-A6C34878D82A}">
                    <a16:rowId xmlns:a16="http://schemas.microsoft.com/office/drawing/2014/main" val="3486348475"/>
                  </a:ext>
                </a:extLst>
              </a:tr>
            </a:tbl>
          </a:graphicData>
        </a:graphic>
      </p:graphicFrame>
    </p:spTree>
    <p:extLst>
      <p:ext uri="{BB962C8B-B14F-4D97-AF65-F5344CB8AC3E}">
        <p14:creationId xmlns:p14="http://schemas.microsoft.com/office/powerpoint/2010/main" val="2375457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AF0A8D-E18D-4623-9960-149B2A7C4533}"/>
              </a:ext>
            </a:extLst>
          </p:cNvPr>
          <p:cNvSpPr>
            <a:spLocks noGrp="1"/>
          </p:cNvSpPr>
          <p:nvPr>
            <p:ph type="title"/>
          </p:nvPr>
        </p:nvSpPr>
        <p:spPr/>
        <p:txBody>
          <a:bodyPr/>
          <a:lstStyle/>
          <a:p>
            <a:r>
              <a:rPr lang="en-US" dirty="0"/>
              <a:t>Approach 2: The Rhetorical approach (with templates!)</a:t>
            </a:r>
          </a:p>
        </p:txBody>
      </p:sp>
      <p:sp>
        <p:nvSpPr>
          <p:cNvPr id="5" name="Text Placeholder 4">
            <a:extLst>
              <a:ext uri="{FF2B5EF4-FFF2-40B4-BE49-F238E27FC236}">
                <a16:creationId xmlns:a16="http://schemas.microsoft.com/office/drawing/2014/main" id="{2217E067-ED43-413C-BD8B-F4E524758A87}"/>
              </a:ext>
            </a:extLst>
          </p:cNvPr>
          <p:cNvSpPr>
            <a:spLocks noGrp="1"/>
          </p:cNvSpPr>
          <p:nvPr>
            <p:ph type="body" idx="1"/>
          </p:nvPr>
        </p:nvSpPr>
        <p:spPr/>
        <p:txBody>
          <a:bodyPr/>
          <a:lstStyle/>
          <a:p>
            <a:endParaRPr lang="en-US" dirty="0"/>
          </a:p>
        </p:txBody>
      </p:sp>
      <p:graphicFrame>
        <p:nvGraphicFramePr>
          <p:cNvPr id="6" name="Table 6">
            <a:extLst>
              <a:ext uri="{FF2B5EF4-FFF2-40B4-BE49-F238E27FC236}">
                <a16:creationId xmlns:a16="http://schemas.microsoft.com/office/drawing/2014/main" id="{52FEFF7C-80E3-4914-9180-9209F4549CC9}"/>
              </a:ext>
            </a:extLst>
          </p:cNvPr>
          <p:cNvGraphicFramePr>
            <a:graphicFrameLocks noGrp="1"/>
          </p:cNvGraphicFramePr>
          <p:nvPr>
            <p:extLst>
              <p:ext uri="{D42A27DB-BD31-4B8C-83A1-F6EECF244321}">
                <p14:modId xmlns:p14="http://schemas.microsoft.com/office/powerpoint/2010/main" val="2516258510"/>
              </p:ext>
            </p:extLst>
          </p:nvPr>
        </p:nvGraphicFramePr>
        <p:xfrm>
          <a:off x="692458" y="1997475"/>
          <a:ext cx="7365689" cy="3133239"/>
        </p:xfrm>
        <a:graphic>
          <a:graphicData uri="http://schemas.openxmlformats.org/drawingml/2006/table">
            <a:tbl>
              <a:tblPr firstRow="1" bandRow="1">
                <a:tableStyleId>{5C22544A-7EE6-4342-B048-85BDC9FD1C3A}</a:tableStyleId>
              </a:tblPr>
              <a:tblGrid>
                <a:gridCol w="2594081">
                  <a:extLst>
                    <a:ext uri="{9D8B030D-6E8A-4147-A177-3AD203B41FA5}">
                      <a16:colId xmlns:a16="http://schemas.microsoft.com/office/drawing/2014/main" val="2838617144"/>
                    </a:ext>
                  </a:extLst>
                </a:gridCol>
                <a:gridCol w="4771608">
                  <a:extLst>
                    <a:ext uri="{9D8B030D-6E8A-4147-A177-3AD203B41FA5}">
                      <a16:colId xmlns:a16="http://schemas.microsoft.com/office/drawing/2014/main" val="2385827635"/>
                    </a:ext>
                  </a:extLst>
                </a:gridCol>
              </a:tblGrid>
              <a:tr h="847239">
                <a:tc>
                  <a:txBody>
                    <a:bodyPr/>
                    <a:lstStyle/>
                    <a:p>
                      <a:r>
                        <a:rPr lang="en-US" sz="2400" dirty="0"/>
                        <a:t>Rhetorical Function</a:t>
                      </a:r>
                    </a:p>
                  </a:txBody>
                  <a:tcPr/>
                </a:tc>
                <a:tc>
                  <a:txBody>
                    <a:bodyPr/>
                    <a:lstStyle/>
                    <a:p>
                      <a:r>
                        <a:rPr lang="en-US" sz="2400" dirty="0"/>
                        <a:t>Examples</a:t>
                      </a:r>
                    </a:p>
                  </a:txBody>
                  <a:tcPr/>
                </a:tc>
                <a:extLst>
                  <a:ext uri="{0D108BD9-81ED-4DB2-BD59-A6C34878D82A}">
                    <a16:rowId xmlns:a16="http://schemas.microsoft.com/office/drawing/2014/main" val="591373103"/>
                  </a:ext>
                </a:extLst>
              </a:tr>
              <a:tr h="1588060">
                <a:tc>
                  <a:txBody>
                    <a:bodyPr/>
                    <a:lstStyle/>
                    <a:p>
                      <a:r>
                        <a:rPr lang="en-US" sz="1800" dirty="0"/>
                        <a:t>Move 5) Discuss implications.  This is the “so what?” of your research. </a:t>
                      </a:r>
                    </a:p>
                  </a:txBody>
                  <a:tcPr/>
                </a:tc>
                <a:tc>
                  <a:txBody>
                    <a:bodyPr/>
                    <a:lstStyle/>
                    <a:p>
                      <a:r>
                        <a:rPr lang="en-US" sz="1800" dirty="0"/>
                        <a:t>These results have implications for ____</a:t>
                      </a:r>
                    </a:p>
                    <a:p>
                      <a:r>
                        <a:rPr lang="en-US" sz="1800" dirty="0"/>
                        <a:t>The theoretical implication of these findings is that ____</a:t>
                      </a:r>
                    </a:p>
                    <a:p>
                      <a:r>
                        <a:rPr lang="en-US" sz="1800" dirty="0"/>
                        <a:t>These findings lead to significant policy recommendations including _____</a:t>
                      </a:r>
                    </a:p>
                    <a:p>
                      <a:r>
                        <a:rPr lang="en-US" sz="1800" dirty="0"/>
                        <a:t>Taken together these results suggest that ______</a:t>
                      </a:r>
                    </a:p>
                    <a:p>
                      <a:r>
                        <a:rPr lang="en-US" sz="1800" dirty="0"/>
                        <a:t>Future work should consider ______</a:t>
                      </a:r>
                    </a:p>
                  </a:txBody>
                  <a:tcPr/>
                </a:tc>
                <a:extLst>
                  <a:ext uri="{0D108BD9-81ED-4DB2-BD59-A6C34878D82A}">
                    <a16:rowId xmlns:a16="http://schemas.microsoft.com/office/drawing/2014/main" val="2494575118"/>
                  </a:ext>
                </a:extLst>
              </a:tr>
            </a:tbl>
          </a:graphicData>
        </a:graphic>
      </p:graphicFrame>
    </p:spTree>
    <p:extLst>
      <p:ext uri="{BB962C8B-B14F-4D97-AF65-F5344CB8AC3E}">
        <p14:creationId xmlns:p14="http://schemas.microsoft.com/office/powerpoint/2010/main" val="2808372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7C4D10-4650-44C7-AE42-79BEA4C99D22}"/>
              </a:ext>
            </a:extLst>
          </p:cNvPr>
          <p:cNvSpPr>
            <a:spLocks noGrp="1"/>
          </p:cNvSpPr>
          <p:nvPr>
            <p:ph type="title"/>
          </p:nvPr>
        </p:nvSpPr>
        <p:spPr>
          <a:xfrm>
            <a:off x="142043" y="585216"/>
            <a:ext cx="8753382" cy="1499615"/>
          </a:xfrm>
        </p:spPr>
        <p:txBody>
          <a:bodyPr/>
          <a:lstStyle/>
          <a:p>
            <a:pPr algn="ctr"/>
            <a:r>
              <a:rPr lang="en-US" dirty="0"/>
              <a:t>Approach 3: </a:t>
            </a:r>
            <a:br>
              <a:rPr lang="en-US" dirty="0"/>
            </a:br>
            <a:r>
              <a:rPr lang="en-US" dirty="0"/>
              <a:t>6 Questions </a:t>
            </a:r>
            <a:r>
              <a:rPr lang="en-US" dirty="0">
                <a:sym typeface="Wingdings" panose="05000000000000000000" pitchFamily="2" charset="2"/>
              </a:rPr>
              <a:t> 6 Sentences =</a:t>
            </a:r>
            <a:br>
              <a:rPr lang="en-US" dirty="0">
                <a:sym typeface="Wingdings" panose="05000000000000000000" pitchFamily="2" charset="2"/>
              </a:rPr>
            </a:br>
            <a:r>
              <a:rPr lang="en-US" dirty="0">
                <a:sym typeface="Wingdings" panose="05000000000000000000" pitchFamily="2" charset="2"/>
              </a:rPr>
              <a:t>1 Abstract</a:t>
            </a:r>
            <a:endParaRPr lang="en-US" dirty="0"/>
          </a:p>
        </p:txBody>
      </p:sp>
      <p:sp>
        <p:nvSpPr>
          <p:cNvPr id="5" name="Text Placeholder 4">
            <a:extLst>
              <a:ext uri="{FF2B5EF4-FFF2-40B4-BE49-F238E27FC236}">
                <a16:creationId xmlns:a16="http://schemas.microsoft.com/office/drawing/2014/main" id="{0AC5B923-F9CB-441F-BAC6-BC2FC9C56FDD}"/>
              </a:ext>
            </a:extLst>
          </p:cNvPr>
          <p:cNvSpPr>
            <a:spLocks noGrp="1"/>
          </p:cNvSpPr>
          <p:nvPr>
            <p:ph type="body" idx="1"/>
          </p:nvPr>
        </p:nvSpPr>
        <p:spPr>
          <a:xfrm>
            <a:off x="896645" y="2084831"/>
            <a:ext cx="7161505" cy="4224529"/>
          </a:xfrm>
        </p:spPr>
        <p:txBody>
          <a:bodyPr/>
          <a:lstStyle/>
          <a:p>
            <a:endParaRPr lang="en-US" sz="3600" dirty="0"/>
          </a:p>
          <a:p>
            <a:endParaRPr lang="en-US" sz="3600" dirty="0"/>
          </a:p>
          <a:p>
            <a:pPr marL="101600" indent="0">
              <a:buNone/>
            </a:pPr>
            <a:endParaRPr lang="en-US" sz="3600" dirty="0"/>
          </a:p>
          <a:p>
            <a:r>
              <a:rPr lang="en-US" sz="3600" dirty="0"/>
              <a:t>The BIG rule:  You have to answer each question with 1 sentence.  </a:t>
            </a:r>
          </a:p>
        </p:txBody>
      </p:sp>
      <p:pic>
        <p:nvPicPr>
          <p:cNvPr id="6" name="Picture 5">
            <a:extLst>
              <a:ext uri="{FF2B5EF4-FFF2-40B4-BE49-F238E27FC236}">
                <a16:creationId xmlns:a16="http://schemas.microsoft.com/office/drawing/2014/main" id="{789C48F7-51DB-4010-84E6-21CF461C54EF}"/>
              </a:ext>
            </a:extLst>
          </p:cNvPr>
          <p:cNvPicPr>
            <a:picLocks noChangeAspect="1"/>
          </p:cNvPicPr>
          <p:nvPr/>
        </p:nvPicPr>
        <p:blipFill>
          <a:blip r:embed="rId3"/>
          <a:stretch>
            <a:fillRect/>
          </a:stretch>
        </p:blipFill>
        <p:spPr>
          <a:xfrm>
            <a:off x="3057525" y="2323907"/>
            <a:ext cx="3028950" cy="1514475"/>
          </a:xfrm>
          <a:prstGeom prst="rect">
            <a:avLst/>
          </a:prstGeom>
        </p:spPr>
      </p:pic>
    </p:spTree>
    <p:extLst>
      <p:ext uri="{BB962C8B-B14F-4D97-AF65-F5344CB8AC3E}">
        <p14:creationId xmlns:p14="http://schemas.microsoft.com/office/powerpoint/2010/main" val="1316717745"/>
      </p:ext>
    </p:extLst>
  </p:cSld>
  <p:clrMapOvr>
    <a:masterClrMapping/>
  </p:clrMapOvr>
</p:sld>
</file>

<file path=ppt/theme/theme1.xml><?xml version="1.0" encoding="utf-8"?>
<a:theme xmlns:a="http://schemas.openxmlformats.org/drawingml/2006/main" name="Office Theme">
  <a:themeElements>
    <a:clrScheme name="TAMU Palette">
      <a:dk1>
        <a:srgbClr val="332C2C"/>
      </a:dk1>
      <a:lt1>
        <a:srgbClr val="FFFFFF"/>
      </a:lt1>
      <a:dk2>
        <a:srgbClr val="565252"/>
      </a:dk2>
      <a:lt2>
        <a:srgbClr val="D9D9D9"/>
      </a:lt2>
      <a:accent1>
        <a:srgbClr val="500000"/>
      </a:accent1>
      <a:accent2>
        <a:srgbClr val="1D3362"/>
      </a:accent2>
      <a:accent3>
        <a:srgbClr val="FFFFFF"/>
      </a:accent3>
      <a:accent4>
        <a:srgbClr val="D0D0D0"/>
      </a:accent4>
      <a:accent5>
        <a:srgbClr val="444040"/>
      </a:accent5>
      <a:accent6>
        <a:srgbClr val="000000"/>
      </a:accent6>
      <a:hlink>
        <a:srgbClr val="500000"/>
      </a:hlink>
      <a:folHlink>
        <a:srgbClr val="B0AF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1374</TotalTime>
  <Words>1395</Words>
  <Application>Microsoft Office PowerPoint</Application>
  <PresentationFormat>On-screen Show (4:3)</PresentationFormat>
  <Paragraphs>126</Paragraphs>
  <Slides>19</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Questrial</vt:lpstr>
      <vt:lpstr>Calibri</vt:lpstr>
      <vt:lpstr>Roboto-Regular</vt:lpstr>
      <vt:lpstr>Droid Sans</vt:lpstr>
      <vt:lpstr>Arial</vt:lpstr>
      <vt:lpstr>Times New Roman</vt:lpstr>
      <vt:lpstr>Noto Sans Symbols</vt:lpstr>
      <vt:lpstr>Office Theme</vt:lpstr>
      <vt:lpstr>3 Strategies for Approaching Abstract Writing</vt:lpstr>
      <vt:lpstr>“Abstracts function precisely as wallet size photos did: Whatever is portrayed in the big image of your manuscript appears in the smaller image … if you already have developed the main text, it’s easy to generate the miniature” – Pat Goodson </vt:lpstr>
      <vt:lpstr>Approach 1: A “Reverse Outline” Abstract in 20 minutes</vt:lpstr>
      <vt:lpstr>Approach 1: A “Reverse Outline” Abstract in 20 minutes</vt:lpstr>
      <vt:lpstr>“A good abstract is like writing a haiku. It is very tightly constrained and you have to accomplish a lot in a very small amount a space. Simplicity is a key watchword.” – Mark Pedretti</vt:lpstr>
      <vt:lpstr>Approach 2: The Rhetorical approach (with templates!)</vt:lpstr>
      <vt:lpstr>Approach 2: The Rhetorical approach (with templates!)</vt:lpstr>
      <vt:lpstr>Approach 2: The Rhetorical approach (with templates!)</vt:lpstr>
      <vt:lpstr>Approach 3:  6 Questions  6 Sentences = 1 Abstract</vt:lpstr>
      <vt:lpstr>The 6 Questions!</vt:lpstr>
      <vt:lpstr>The 6 Questions! – with Dr. Seuss inspired Examples* </vt:lpstr>
      <vt:lpstr>The 6 Questions!</vt:lpstr>
      <vt:lpstr>The 6 Questions!</vt:lpstr>
      <vt:lpstr>Bonus:  A Meta-Example</vt:lpstr>
      <vt:lpstr>PowerPoint Presentation</vt:lpstr>
      <vt:lpstr>How long is an abstract? </vt:lpstr>
      <vt:lpstr>What tense do I write an abstract? </vt:lpstr>
      <vt:lpstr>Can I use first person in the abstract? </vt:lpstr>
      <vt:lpstr>How do I seek useful feedback on my abstract?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Concretizing the Abstract</dc:title>
  <dc:creator>Wendi Zimmer</dc:creator>
  <cp:lastModifiedBy>Wendi Zimmer</cp:lastModifiedBy>
  <cp:revision>19</cp:revision>
  <dcterms:modified xsi:type="dcterms:W3CDTF">2021-10-11T07:14:10Z</dcterms:modified>
</cp:coreProperties>
</file>